
<file path=[Content_Types].xml><?xml version="1.0" encoding="utf-8"?>
<Types xmlns="http://schemas.openxmlformats.org/package/2006/content-types">
  <Override PartName="/_rels/.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35.emf" ContentType="image/x-emf"/>
  <Override PartName="/ppt/media/image34.emf" ContentType="image/x-emf"/>
  <Override PartName="/ppt/media/image32.emf" ContentType="image/x-emf"/>
  <Override PartName="/ppt/media/image31.emf" ContentType="image/x-emf"/>
  <Override PartName="/ppt/media/image29.emf" ContentType="image/x-emf"/>
  <Override PartName="/ppt/media/image28.emf" ContentType="image/x-emf"/>
  <Override PartName="/ppt/media/image27.jpeg" ContentType="image/jpeg"/>
  <Override PartName="/ppt/media/image26.png" ContentType="image/png"/>
  <Override PartName="/ppt/media/image24.png" ContentType="image/png"/>
  <Override PartName="/ppt/media/image10.jpeg" ContentType="image/jpeg"/>
  <Override PartName="/ppt/media/image23.jpeg" ContentType="image/jpeg"/>
  <Override PartName="/ppt/media/image7.jpeg" ContentType="image/jpeg"/>
  <Override PartName="/ppt/media/image2.png" ContentType="image/png"/>
  <Override PartName="/ppt/media/image22.jpeg" ContentType="image/jpeg"/>
  <Override PartName="/ppt/media/image25.jpeg" ContentType="image/jpeg"/>
  <Override PartName="/ppt/media/image9.jpeg" ContentType="image/jpeg"/>
  <Override PartName="/ppt/media/image16.jpeg" ContentType="image/jpeg"/>
  <Override PartName="/ppt/media/image8.jpeg" ContentType="image/jpeg"/>
  <Override PartName="/ppt/media/image17.png" ContentType="image/png"/>
  <Override PartName="/ppt/media/image1.png" ContentType="image/png"/>
  <Override PartName="/ppt/media/image30.emf" ContentType="image/x-emf"/>
  <Override PartName="/ppt/media/image3.jpeg" ContentType="image/jpeg"/>
  <Override PartName="/ppt/media/image4.png" ContentType="image/png"/>
  <Override PartName="/ppt/media/image11.jpeg" ContentType="image/jpeg"/>
  <Override PartName="/ppt/media/image12.jpeg" ContentType="image/jpeg"/>
  <Override PartName="/ppt/media/image19.png" ContentType="image/png"/>
  <Override PartName="/ppt/media/image33.emf" ContentType="image/x-emf"/>
  <Override PartName="/ppt/media/image13.jpeg" ContentType="image/jpeg"/>
  <Override PartName="/ppt/media/image6.png" ContentType="image/png"/>
  <Override PartName="/ppt/media/image21.png" ContentType="image/png"/>
  <Override PartName="/ppt/media/image14.jpeg" ContentType="image/jpeg"/>
  <Override PartName="/ppt/media/image5.png" ContentType="image/png"/>
  <Override PartName="/ppt/media/image20.png" ContentType="image/png"/>
  <Override PartName="/ppt/media/image15.jpeg" ContentType="image/jpeg"/>
  <Override PartName="/ppt/media/image18.png" ContentType="image/png"/>
  <Override PartName="/ppt/charts/chart2.xml" ContentType="application/vnd.openxmlformats-officedocument.drawingml.chart+xml"/>
  <Override PartName="/ppt/charts/chart1.xml" ContentType="application/vnd.openxmlformats-officedocument.drawingml.char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layout>
        <c:manualLayout>
          <c:layoutTarget val="inner"/>
          <c:xMode val="edge"/>
          <c:yMode val="edge"/>
          <c:x val="0.058183081734296"/>
          <c:y val="0.0526395977755771"/>
          <c:w val="0.725107138720513"/>
          <c:h val="0.86584901348366"/>
        </c:manualLayout>
      </c:layout>
      <c:barChart>
        <c:barDir val="col"/>
        <c:grouping val="clustered"/>
        <c:varyColors val="0"/>
        <c:ser>
          <c:idx val="0"/>
          <c:order val="0"/>
          <c:tx>
            <c:strRef>
              <c:f>label 0</c:f>
              <c:strCache>
                <c:ptCount val="1"/>
                <c:pt idx="0">
                  <c:v>Loisirs</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C.A. 2016</c:v>
                </c:pt>
                <c:pt idx="1">
                  <c:v>C.A. 2017</c:v>
                </c:pt>
                <c:pt idx="2">
                  <c:v>Unités 2016</c:v>
                </c:pt>
                <c:pt idx="3">
                  <c:v>Unités 2017</c:v>
                </c:pt>
              </c:strCache>
            </c:strRef>
          </c:cat>
          <c:val>
            <c:numRef>
              <c:f>0</c:f>
              <c:numCache>
                <c:formatCode>General</c:formatCode>
                <c:ptCount val="4"/>
                <c:pt idx="0">
                  <c:v>1.71</c:v>
                </c:pt>
                <c:pt idx="1">
                  <c:v>2.36</c:v>
                </c:pt>
                <c:pt idx="2">
                  <c:v>2.04</c:v>
                </c:pt>
                <c:pt idx="3">
                  <c:v>2.82</c:v>
                </c:pt>
              </c:numCache>
            </c:numRef>
          </c:val>
        </c:ser>
        <c:ser>
          <c:idx val="1"/>
          <c:order val="1"/>
          <c:tx>
            <c:strRef>
              <c:f>label 1</c:f>
              <c:strCache>
                <c:ptCount val="1"/>
                <c:pt idx="0">
                  <c:v>Professionnels</c:v>
                </c:pt>
              </c:strCache>
            </c:strRef>
          </c:tx>
          <c:spPr>
            <a:solidFill>
              <a:srgbClr val="ff420e"/>
            </a:solidFill>
            <a:ln>
              <a:noFill/>
            </a:ln>
          </c:spPr>
          <c:invertIfNegative val="0"/>
          <c:dLbls>
            <c:dLbl>
              <c:idx val="1"/>
              <c:showLegendKey val="0"/>
              <c:showVal val="0"/>
              <c:showCatName val="0"/>
              <c:showSerName val="0"/>
              <c:showPercent val="0"/>
            </c:dLbl>
            <c:showLegendKey val="0"/>
            <c:showVal val="0"/>
            <c:showCatName val="0"/>
            <c:showSerName val="0"/>
            <c:showPercent val="0"/>
            <c:showLeaderLines val="0"/>
          </c:dLbls>
          <c:cat>
            <c:strRef>
              <c:f>categories</c:f>
              <c:strCache>
                <c:ptCount val="4"/>
                <c:pt idx="0">
                  <c:v>C.A. 2016</c:v>
                </c:pt>
                <c:pt idx="1">
                  <c:v>C.A. 2017</c:v>
                </c:pt>
                <c:pt idx="2">
                  <c:v>Unités 2016</c:v>
                </c:pt>
                <c:pt idx="3">
                  <c:v>Unités 2017</c:v>
                </c:pt>
              </c:strCache>
            </c:strRef>
          </c:cat>
          <c:val>
            <c:numRef>
              <c:f>1</c:f>
              <c:numCache>
                <c:formatCode>General</c:formatCode>
                <c:ptCount val="4"/>
                <c:pt idx="0">
                  <c:v>2.8</c:v>
                </c:pt>
                <c:pt idx="1">
                  <c:v>3.69</c:v>
                </c:pt>
                <c:pt idx="2">
                  <c:v>0.11</c:v>
                </c:pt>
                <c:pt idx="3">
                  <c:v>0.17</c:v>
                </c:pt>
              </c:numCache>
            </c:numRef>
          </c:val>
        </c:ser>
        <c:gapWidth val="100"/>
        <c:overlap val="0"/>
        <c:axId val="97743555"/>
        <c:axId val="53640171"/>
      </c:barChart>
      <c:catAx>
        <c:axId val="97743555"/>
        <c:scaling>
          <c:orientation val="minMax"/>
        </c:scaling>
        <c:delete val="0"/>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53640171"/>
        <c:crosses val="autoZero"/>
        <c:auto val="1"/>
        <c:lblAlgn val="ctr"/>
        <c:lblOffset val="100"/>
      </c:catAx>
      <c:valAx>
        <c:axId val="53640171"/>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97743555"/>
        <c:crosses val="autoZero"/>
        <c:crossBetween val="midCat"/>
      </c:valAx>
      <c:spPr>
        <a:noFill/>
        <a:ln>
          <a:solidFill>
            <a:srgbClr val="b3b3b3"/>
          </a:solidFill>
        </a:ln>
      </c:spPr>
    </c:plotArea>
    <c:legend>
      <c:legendPos val="r"/>
      <c:overlay val="0"/>
      <c:spPr>
        <a:noFill/>
        <a:ln>
          <a:noFill/>
        </a:ln>
      </c:spPr>
    </c:legend>
    <c:plotVisOnly val="1"/>
    <c:dispBlanksAs val="gap"/>
  </c:chart>
  <c:spPr>
    <a:no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plotArea>
      <c:radarChart>
        <c:radarStyle val="marker"/>
        <c:ser>
          <c:idx val="0"/>
          <c:order val="0"/>
          <c:tx>
            <c:strRef>
              <c:f>label 0</c:f>
              <c:strCache>
                <c:ptCount val="1"/>
                <c:pt idx="0">
                  <c:v>Ailes</c:v>
                </c:pt>
              </c:strCache>
            </c:strRef>
          </c:tx>
          <c:spPr>
            <a:solidFill>
              <a:srgbClr val="004586"/>
            </a:solidFill>
            <a:ln w="28800">
              <a:solidFill>
                <a:srgbClr val="004586"/>
              </a:solidFill>
              <a:round/>
            </a:ln>
          </c:spPr>
          <c:marker>
            <c:symbol val="none"/>
          </c:marker>
          <c:dLbls>
            <c:showLegendKey val="0"/>
            <c:showVal val="0"/>
            <c:showCatName val="0"/>
            <c:showSerName val="0"/>
            <c:showPercent val="0"/>
            <c:showLeaderLines val="0"/>
          </c:dLbls>
          <c:cat>
            <c:strRef>
              <c:f>categories</c:f>
              <c:strCache>
                <c:ptCount val="10"/>
                <c:pt idx="0">
                  <c:v>Distance</c:v>
                </c:pt>
                <c:pt idx="1">
                  <c:v>Programmation de vol</c:v>
                </c:pt>
                <c:pt idx="2">
                  <c:v>Temps de vol</c:v>
                </c:pt>
                <c:pt idx="3">
                  <c:v>Coût</c:v>
                </c:pt>
                <c:pt idx="4">
                  <c:v>Capacité de levage</c:v>
                </c:pt>
                <c:pt idx="5">
                  <c:v>Commande manuelle</c:v>
                </c:pt>
                <c:pt idx="6">
                  <c:v>S1</c:v>
                </c:pt>
                <c:pt idx="7">
                  <c:v>S3</c:v>
                </c:pt>
                <c:pt idx="8">
                  <c:v>S2</c:v>
                </c:pt>
                <c:pt idx="9">
                  <c:v>S4</c:v>
                </c:pt>
              </c:strCache>
            </c:strRef>
          </c:cat>
          <c:val>
            <c:numRef>
              <c:f>0</c:f>
              <c:numCache>
                <c:formatCode>General</c:formatCode>
                <c:ptCount val="10"/>
                <c:pt idx="0">
                  <c:v>10</c:v>
                </c:pt>
                <c:pt idx="1">
                  <c:v>10</c:v>
                </c:pt>
                <c:pt idx="2">
                  <c:v>10</c:v>
                </c:pt>
                <c:pt idx="3">
                  <c:v>10</c:v>
                </c:pt>
                <c:pt idx="4">
                  <c:v>2</c:v>
                </c:pt>
                <c:pt idx="5">
                  <c:v>0</c:v>
                </c:pt>
                <c:pt idx="6">
                  <c:v>0</c:v>
                </c:pt>
                <c:pt idx="7">
                  <c:v>0</c:v>
                </c:pt>
                <c:pt idx="8">
                  <c:v>10</c:v>
                </c:pt>
                <c:pt idx="9">
                  <c:v>10</c:v>
                </c:pt>
              </c:numCache>
            </c:numRef>
          </c:val>
        </c:ser>
        <c:ser>
          <c:idx val="1"/>
          <c:order val="1"/>
          <c:tx>
            <c:strRef>
              <c:f>label 1</c:f>
              <c:strCache>
                <c:ptCount val="1"/>
                <c:pt idx="0">
                  <c:v>Multirotors simples</c:v>
                </c:pt>
              </c:strCache>
            </c:strRef>
          </c:tx>
          <c:spPr>
            <a:solidFill>
              <a:srgbClr val="ff420e"/>
            </a:solidFill>
            <a:ln w="28800">
              <a:solidFill>
                <a:srgbClr val="ff420e"/>
              </a:solidFill>
              <a:round/>
            </a:ln>
          </c:spPr>
          <c:marker>
            <c:symbol val="none"/>
          </c:marker>
          <c:dLbls>
            <c:showLegendKey val="0"/>
            <c:showVal val="0"/>
            <c:showCatName val="0"/>
            <c:showSerName val="0"/>
            <c:showPercent val="0"/>
            <c:showLeaderLines val="0"/>
          </c:dLbls>
          <c:cat>
            <c:strRef>
              <c:f>categories</c:f>
              <c:strCache>
                <c:ptCount val="10"/>
                <c:pt idx="0">
                  <c:v>Distance</c:v>
                </c:pt>
                <c:pt idx="1">
                  <c:v>Programmation de vol</c:v>
                </c:pt>
                <c:pt idx="2">
                  <c:v>Temps de vol</c:v>
                </c:pt>
                <c:pt idx="3">
                  <c:v>Coût</c:v>
                </c:pt>
                <c:pt idx="4">
                  <c:v>Capacité de levage</c:v>
                </c:pt>
                <c:pt idx="5">
                  <c:v>Commande manuelle</c:v>
                </c:pt>
                <c:pt idx="6">
                  <c:v>S1</c:v>
                </c:pt>
                <c:pt idx="7">
                  <c:v>S3</c:v>
                </c:pt>
                <c:pt idx="8">
                  <c:v>S2</c:v>
                </c:pt>
                <c:pt idx="9">
                  <c:v>S4</c:v>
                </c:pt>
              </c:strCache>
            </c:strRef>
          </c:cat>
          <c:val>
            <c:numRef>
              <c:f>1</c:f>
              <c:numCache>
                <c:formatCode>General</c:formatCode>
                <c:ptCount val="10"/>
                <c:pt idx="0">
                  <c:v>7</c:v>
                </c:pt>
                <c:pt idx="1">
                  <c:v>10</c:v>
                </c:pt>
                <c:pt idx="2">
                  <c:v>7</c:v>
                </c:pt>
                <c:pt idx="3">
                  <c:v>3</c:v>
                </c:pt>
                <c:pt idx="4">
                  <c:v>6</c:v>
                </c:pt>
                <c:pt idx="5">
                  <c:v>10</c:v>
                </c:pt>
                <c:pt idx="6">
                  <c:v>10</c:v>
                </c:pt>
                <c:pt idx="7">
                  <c:v>10</c:v>
                </c:pt>
                <c:pt idx="8">
                  <c:v>10</c:v>
                </c:pt>
                <c:pt idx="9">
                  <c:v>0</c:v>
                </c:pt>
              </c:numCache>
            </c:numRef>
          </c:val>
        </c:ser>
        <c:ser>
          <c:idx val="2"/>
          <c:order val="2"/>
          <c:tx>
            <c:strRef>
              <c:f>label 2</c:f>
              <c:strCache>
                <c:ptCount val="1"/>
                <c:pt idx="0">
                  <c:v>Multirotors porteurs</c:v>
                </c:pt>
              </c:strCache>
            </c:strRef>
          </c:tx>
          <c:spPr>
            <a:solidFill>
              <a:srgbClr val="ffd320"/>
            </a:solidFill>
            <a:ln w="28800">
              <a:solidFill>
                <a:srgbClr val="ffd320"/>
              </a:solidFill>
              <a:round/>
            </a:ln>
          </c:spPr>
          <c:marker>
            <c:symbol val="none"/>
          </c:marker>
          <c:dLbls>
            <c:showLegendKey val="0"/>
            <c:showVal val="0"/>
            <c:showCatName val="0"/>
            <c:showSerName val="0"/>
            <c:showPercent val="0"/>
            <c:showLeaderLines val="0"/>
          </c:dLbls>
          <c:cat>
            <c:strRef>
              <c:f>categories</c:f>
              <c:strCache>
                <c:ptCount val="10"/>
                <c:pt idx="0">
                  <c:v>Distance</c:v>
                </c:pt>
                <c:pt idx="1">
                  <c:v>Programmation de vol</c:v>
                </c:pt>
                <c:pt idx="2">
                  <c:v>Temps de vol</c:v>
                </c:pt>
                <c:pt idx="3">
                  <c:v>Coût</c:v>
                </c:pt>
                <c:pt idx="4">
                  <c:v>Capacité de levage</c:v>
                </c:pt>
                <c:pt idx="5">
                  <c:v>Commande manuelle</c:v>
                </c:pt>
                <c:pt idx="6">
                  <c:v>S1</c:v>
                </c:pt>
                <c:pt idx="7">
                  <c:v>S3</c:v>
                </c:pt>
                <c:pt idx="8">
                  <c:v>S2</c:v>
                </c:pt>
                <c:pt idx="9">
                  <c:v>S4</c:v>
                </c:pt>
              </c:strCache>
            </c:strRef>
          </c:cat>
          <c:val>
            <c:numRef>
              <c:f>2</c:f>
              <c:numCache>
                <c:formatCode>General</c:formatCode>
                <c:ptCount val="10"/>
                <c:pt idx="0">
                  <c:v>5</c:v>
                </c:pt>
                <c:pt idx="1">
                  <c:v>5</c:v>
                </c:pt>
                <c:pt idx="2">
                  <c:v>5</c:v>
                </c:pt>
                <c:pt idx="3">
                  <c:v>8</c:v>
                </c:pt>
                <c:pt idx="4">
                  <c:v>10</c:v>
                </c:pt>
                <c:pt idx="5">
                  <c:v>10</c:v>
                </c:pt>
                <c:pt idx="6">
                  <c:v>10</c:v>
                </c:pt>
                <c:pt idx="7">
                  <c:v>10</c:v>
                </c:pt>
                <c:pt idx="8">
                  <c:v>5</c:v>
                </c:pt>
                <c:pt idx="9">
                  <c:v>0</c:v>
                </c:pt>
              </c:numCache>
            </c:numRef>
          </c:val>
        </c:ser>
        <c:axId val="34587526"/>
        <c:axId val="39836643"/>
      </c:radarChart>
      <c:catAx>
        <c:axId val="34587526"/>
        <c:scaling>
          <c:orientation val="minMax"/>
        </c:scaling>
        <c:delete val="0"/>
        <c:axPos val="b"/>
        <c:numFmt formatCode="General" sourceLinked="0"/>
        <c:majorTickMark val="out"/>
        <c:minorTickMark val="none"/>
        <c:tickLblPos val="nextTo"/>
        <c:spPr>
          <a:ln>
            <a:noFill/>
          </a:ln>
        </c:spPr>
        <c:txPr>
          <a:bodyPr/>
          <a:p>
            <a:pPr>
              <a:defRPr b="0" sz="1000" spc="-1" strike="noStrike">
                <a:solidFill>
                  <a:srgbClr val="000000"/>
                </a:solidFill>
                <a:uFill>
                  <a:solidFill>
                    <a:srgbClr val="ffffff"/>
                  </a:solidFill>
                </a:uFill>
                <a:latin typeface="Arial"/>
              </a:defRPr>
            </a:pPr>
          </a:p>
        </c:txPr>
        <c:crossAx val="39836643"/>
        <c:crosses val="autoZero"/>
        <c:auto val="1"/>
        <c:lblAlgn val="ctr"/>
        <c:lblOffset val="100"/>
      </c:catAx>
      <c:valAx>
        <c:axId val="39836643"/>
        <c:scaling>
          <c:orientation val="minMax"/>
        </c:scaling>
        <c:delete val="0"/>
        <c:axPos val="l"/>
        <c:majorGridlines>
          <c:spPr>
            <a:ln>
              <a:solidFill>
                <a:srgbClr val="b3b3b3"/>
              </a:solidFill>
            </a:ln>
          </c:spPr>
        </c:majorGridlines>
        <c:numFmt formatCode="General" sourceLinked="0"/>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34587526"/>
        <c:crosses val="autoZero"/>
        <c:crossBetween val="midCat"/>
      </c:valAx>
      <c:spPr>
        <a:noFill/>
        <a:ln>
          <a:solidFill>
            <a:srgbClr val="b3b3b3"/>
          </a:solidFill>
        </a:ln>
      </c:spPr>
    </c:plotArea>
    <c:legend>
      <c:legendPos val="r"/>
      <c:overlay val="0"/>
      <c:spPr>
        <a:noFill/>
        <a:ln>
          <a:noFill/>
        </a:ln>
      </c:spPr>
    </c:legend>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216000" y="1008000"/>
            <a:ext cx="964800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28" name="PlaceHolder 3"/>
          <p:cNvSpPr>
            <a:spLocks noGrp="1"/>
          </p:cNvSpPr>
          <p:nvPr>
            <p:ph type="body"/>
          </p:nvPr>
        </p:nvSpPr>
        <p:spPr>
          <a:xfrm>
            <a:off x="216000" y="4054320"/>
            <a:ext cx="964800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21600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31" name="PlaceHolder 3"/>
          <p:cNvSpPr>
            <a:spLocks noGrp="1"/>
          </p:cNvSpPr>
          <p:nvPr>
            <p:ph type="body"/>
          </p:nvPr>
        </p:nvSpPr>
        <p:spPr>
          <a:xfrm>
            <a:off x="515988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32" name="PlaceHolder 4"/>
          <p:cNvSpPr>
            <a:spLocks noGrp="1"/>
          </p:cNvSpPr>
          <p:nvPr>
            <p:ph type="body"/>
          </p:nvPr>
        </p:nvSpPr>
        <p:spPr>
          <a:xfrm>
            <a:off x="5159880" y="405432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33" name="PlaceHolder 5"/>
          <p:cNvSpPr>
            <a:spLocks noGrp="1"/>
          </p:cNvSpPr>
          <p:nvPr>
            <p:ph type="body"/>
          </p:nvPr>
        </p:nvSpPr>
        <p:spPr>
          <a:xfrm>
            <a:off x="216000" y="405432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216000" y="1008000"/>
            <a:ext cx="964800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36" name="PlaceHolder 3"/>
          <p:cNvSpPr>
            <a:spLocks noGrp="1"/>
          </p:cNvSpPr>
          <p:nvPr>
            <p:ph type="body"/>
          </p:nvPr>
        </p:nvSpPr>
        <p:spPr>
          <a:xfrm>
            <a:off x="216000" y="1008000"/>
            <a:ext cx="964800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pic>
        <p:nvPicPr>
          <p:cNvPr id="37" name="" descr=""/>
          <p:cNvPicPr/>
          <p:nvPr/>
        </p:nvPicPr>
        <p:blipFill>
          <a:blip r:embed="rId2"/>
          <a:stretch/>
        </p:blipFill>
        <p:spPr>
          <a:xfrm>
            <a:off x="1385280" y="1008000"/>
            <a:ext cx="7309440" cy="5832000"/>
          </a:xfrm>
          <a:prstGeom prst="rect">
            <a:avLst/>
          </a:prstGeom>
          <a:ln>
            <a:noFill/>
          </a:ln>
        </p:spPr>
      </p:pic>
      <p:pic>
        <p:nvPicPr>
          <p:cNvPr id="38" name="" descr=""/>
          <p:cNvPicPr/>
          <p:nvPr/>
        </p:nvPicPr>
        <p:blipFill>
          <a:blip r:embed="rId3"/>
          <a:stretch/>
        </p:blipFill>
        <p:spPr>
          <a:xfrm>
            <a:off x="1385280" y="1008000"/>
            <a:ext cx="7309440" cy="5832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49" name="PlaceHolder 2"/>
          <p:cNvSpPr>
            <a:spLocks noGrp="1"/>
          </p:cNvSpPr>
          <p:nvPr>
            <p:ph type="subTitle"/>
          </p:nvPr>
        </p:nvSpPr>
        <p:spPr>
          <a:xfrm>
            <a:off x="216000" y="1008000"/>
            <a:ext cx="9648000" cy="5832000"/>
          </a:xfrm>
          <a:prstGeom prst="rect">
            <a:avLst/>
          </a:prstGeom>
        </p:spPr>
        <p:txBody>
          <a:bodyPr lIns="0" rIns="0" tIns="0" bIns="0"/>
          <a:p>
            <a:endParaRPr b="0" lang="fr-FR" sz="2600" spc="-1" strike="noStrike">
              <a:solidFill>
                <a:srgbClr val="1c1c1c"/>
              </a:solidFill>
              <a:uFill>
                <a:solidFill>
                  <a:srgbClr val="ffffff"/>
                </a:solidFill>
              </a:uFill>
              <a:latin typeface="Source Sans Pro Light"/>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51" name="PlaceHolder 2"/>
          <p:cNvSpPr>
            <a:spLocks noGrp="1"/>
          </p:cNvSpPr>
          <p:nvPr>
            <p:ph type="body"/>
          </p:nvPr>
        </p:nvSpPr>
        <p:spPr>
          <a:xfrm>
            <a:off x="216000" y="1008000"/>
            <a:ext cx="964800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53" name="PlaceHolder 2"/>
          <p:cNvSpPr>
            <a:spLocks noGrp="1"/>
          </p:cNvSpPr>
          <p:nvPr>
            <p:ph type="body"/>
          </p:nvPr>
        </p:nvSpPr>
        <p:spPr>
          <a:xfrm>
            <a:off x="216000" y="1008000"/>
            <a:ext cx="470808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54" name="PlaceHolder 3"/>
          <p:cNvSpPr>
            <a:spLocks noGrp="1"/>
          </p:cNvSpPr>
          <p:nvPr>
            <p:ph type="body"/>
          </p:nvPr>
        </p:nvSpPr>
        <p:spPr>
          <a:xfrm>
            <a:off x="5159880" y="1008000"/>
            <a:ext cx="470808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216000" y="-72000"/>
            <a:ext cx="9360000" cy="3171960"/>
          </a:xfrm>
          <a:prstGeom prst="rect">
            <a:avLst/>
          </a:prstGeom>
        </p:spPr>
        <p:txBody>
          <a:bodyPr lIns="0" rIns="0" tIns="0" bIns="0"/>
          <a:p>
            <a:endParaRPr b="0" lang="fr-FR" sz="2600" spc="-1" strike="noStrike">
              <a:solidFill>
                <a:srgbClr val="1c1c1c"/>
              </a:solidFill>
              <a:uFill>
                <a:solidFill>
                  <a:srgbClr val="ffffff"/>
                </a:solidFill>
              </a:uFill>
              <a:latin typeface="Source Sans Pro Light"/>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58" name="PlaceHolder 2"/>
          <p:cNvSpPr>
            <a:spLocks noGrp="1"/>
          </p:cNvSpPr>
          <p:nvPr>
            <p:ph type="body"/>
          </p:nvPr>
        </p:nvSpPr>
        <p:spPr>
          <a:xfrm>
            <a:off x="21600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59" name="PlaceHolder 3"/>
          <p:cNvSpPr>
            <a:spLocks noGrp="1"/>
          </p:cNvSpPr>
          <p:nvPr>
            <p:ph type="body"/>
          </p:nvPr>
        </p:nvSpPr>
        <p:spPr>
          <a:xfrm>
            <a:off x="216000" y="405432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60" name="PlaceHolder 4"/>
          <p:cNvSpPr>
            <a:spLocks noGrp="1"/>
          </p:cNvSpPr>
          <p:nvPr>
            <p:ph type="body"/>
          </p:nvPr>
        </p:nvSpPr>
        <p:spPr>
          <a:xfrm>
            <a:off x="5159880" y="1008000"/>
            <a:ext cx="470808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216000" y="1008000"/>
            <a:ext cx="9648000" cy="5832000"/>
          </a:xfrm>
          <a:prstGeom prst="rect">
            <a:avLst/>
          </a:prstGeom>
        </p:spPr>
        <p:txBody>
          <a:bodyPr lIns="0" rIns="0" tIns="0" bIns="0"/>
          <a:p>
            <a:endParaRPr b="0" lang="fr-FR" sz="2600" spc="-1" strike="noStrike">
              <a:solidFill>
                <a:srgbClr val="1c1c1c"/>
              </a:solidFill>
              <a:uFill>
                <a:solidFill>
                  <a:srgbClr val="ffffff"/>
                </a:solidFill>
              </a:uFill>
              <a:latin typeface="Source Sans Pro Light"/>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62" name="PlaceHolder 2"/>
          <p:cNvSpPr>
            <a:spLocks noGrp="1"/>
          </p:cNvSpPr>
          <p:nvPr>
            <p:ph type="body"/>
          </p:nvPr>
        </p:nvSpPr>
        <p:spPr>
          <a:xfrm>
            <a:off x="216000" y="1008000"/>
            <a:ext cx="470808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63" name="PlaceHolder 3"/>
          <p:cNvSpPr>
            <a:spLocks noGrp="1"/>
          </p:cNvSpPr>
          <p:nvPr>
            <p:ph type="body"/>
          </p:nvPr>
        </p:nvSpPr>
        <p:spPr>
          <a:xfrm>
            <a:off x="515988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64" name="PlaceHolder 4"/>
          <p:cNvSpPr>
            <a:spLocks noGrp="1"/>
          </p:cNvSpPr>
          <p:nvPr>
            <p:ph type="body"/>
          </p:nvPr>
        </p:nvSpPr>
        <p:spPr>
          <a:xfrm>
            <a:off x="5159880" y="405432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66" name="PlaceHolder 2"/>
          <p:cNvSpPr>
            <a:spLocks noGrp="1"/>
          </p:cNvSpPr>
          <p:nvPr>
            <p:ph type="body"/>
          </p:nvPr>
        </p:nvSpPr>
        <p:spPr>
          <a:xfrm>
            <a:off x="21600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67" name="PlaceHolder 3"/>
          <p:cNvSpPr>
            <a:spLocks noGrp="1"/>
          </p:cNvSpPr>
          <p:nvPr>
            <p:ph type="body"/>
          </p:nvPr>
        </p:nvSpPr>
        <p:spPr>
          <a:xfrm>
            <a:off x="515988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68" name="PlaceHolder 4"/>
          <p:cNvSpPr>
            <a:spLocks noGrp="1"/>
          </p:cNvSpPr>
          <p:nvPr>
            <p:ph type="body"/>
          </p:nvPr>
        </p:nvSpPr>
        <p:spPr>
          <a:xfrm>
            <a:off x="216000" y="4054320"/>
            <a:ext cx="964800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70" name="PlaceHolder 2"/>
          <p:cNvSpPr>
            <a:spLocks noGrp="1"/>
          </p:cNvSpPr>
          <p:nvPr>
            <p:ph type="body"/>
          </p:nvPr>
        </p:nvSpPr>
        <p:spPr>
          <a:xfrm>
            <a:off x="216000" y="1008000"/>
            <a:ext cx="964800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71" name="PlaceHolder 3"/>
          <p:cNvSpPr>
            <a:spLocks noGrp="1"/>
          </p:cNvSpPr>
          <p:nvPr>
            <p:ph type="body"/>
          </p:nvPr>
        </p:nvSpPr>
        <p:spPr>
          <a:xfrm>
            <a:off x="216000" y="4054320"/>
            <a:ext cx="964800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73" name="PlaceHolder 2"/>
          <p:cNvSpPr>
            <a:spLocks noGrp="1"/>
          </p:cNvSpPr>
          <p:nvPr>
            <p:ph type="body"/>
          </p:nvPr>
        </p:nvSpPr>
        <p:spPr>
          <a:xfrm>
            <a:off x="21600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74" name="PlaceHolder 3"/>
          <p:cNvSpPr>
            <a:spLocks noGrp="1"/>
          </p:cNvSpPr>
          <p:nvPr>
            <p:ph type="body"/>
          </p:nvPr>
        </p:nvSpPr>
        <p:spPr>
          <a:xfrm>
            <a:off x="515988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75" name="PlaceHolder 4"/>
          <p:cNvSpPr>
            <a:spLocks noGrp="1"/>
          </p:cNvSpPr>
          <p:nvPr>
            <p:ph type="body"/>
          </p:nvPr>
        </p:nvSpPr>
        <p:spPr>
          <a:xfrm>
            <a:off x="5159880" y="405432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76" name="PlaceHolder 5"/>
          <p:cNvSpPr>
            <a:spLocks noGrp="1"/>
          </p:cNvSpPr>
          <p:nvPr>
            <p:ph type="body"/>
          </p:nvPr>
        </p:nvSpPr>
        <p:spPr>
          <a:xfrm>
            <a:off x="216000" y="405432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78" name="PlaceHolder 2"/>
          <p:cNvSpPr>
            <a:spLocks noGrp="1"/>
          </p:cNvSpPr>
          <p:nvPr>
            <p:ph type="body"/>
          </p:nvPr>
        </p:nvSpPr>
        <p:spPr>
          <a:xfrm>
            <a:off x="216000" y="1008000"/>
            <a:ext cx="964800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79" name="PlaceHolder 3"/>
          <p:cNvSpPr>
            <a:spLocks noGrp="1"/>
          </p:cNvSpPr>
          <p:nvPr>
            <p:ph type="body"/>
          </p:nvPr>
        </p:nvSpPr>
        <p:spPr>
          <a:xfrm>
            <a:off x="216000" y="1008000"/>
            <a:ext cx="964800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pic>
        <p:nvPicPr>
          <p:cNvPr id="80" name="" descr=""/>
          <p:cNvPicPr/>
          <p:nvPr/>
        </p:nvPicPr>
        <p:blipFill>
          <a:blip r:embed="rId2"/>
          <a:stretch/>
        </p:blipFill>
        <p:spPr>
          <a:xfrm>
            <a:off x="1385280" y="1008000"/>
            <a:ext cx="7309440" cy="5832000"/>
          </a:xfrm>
          <a:prstGeom prst="rect">
            <a:avLst/>
          </a:prstGeom>
          <a:ln>
            <a:noFill/>
          </a:ln>
        </p:spPr>
      </p:pic>
      <p:pic>
        <p:nvPicPr>
          <p:cNvPr id="81" name="" descr=""/>
          <p:cNvPicPr/>
          <p:nvPr/>
        </p:nvPicPr>
        <p:blipFill>
          <a:blip r:embed="rId3"/>
          <a:stretch/>
        </p:blipFill>
        <p:spPr>
          <a:xfrm>
            <a:off x="1385280" y="1008000"/>
            <a:ext cx="7309440" cy="5832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216000" y="1008000"/>
            <a:ext cx="964800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216000" y="1008000"/>
            <a:ext cx="470808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11" name="PlaceHolder 3"/>
          <p:cNvSpPr>
            <a:spLocks noGrp="1"/>
          </p:cNvSpPr>
          <p:nvPr>
            <p:ph type="body"/>
          </p:nvPr>
        </p:nvSpPr>
        <p:spPr>
          <a:xfrm>
            <a:off x="5159880" y="1008000"/>
            <a:ext cx="470808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16000" y="-72000"/>
            <a:ext cx="9360000" cy="3171960"/>
          </a:xfrm>
          <a:prstGeom prst="rect">
            <a:avLst/>
          </a:prstGeom>
        </p:spPr>
        <p:txBody>
          <a:bodyPr lIns="0" rIns="0" tIns="0" bIns="0"/>
          <a:p>
            <a:endParaRPr b="0" lang="fr-FR" sz="2600" spc="-1" strike="noStrike">
              <a:solidFill>
                <a:srgbClr val="1c1c1c"/>
              </a:solidFill>
              <a:uFill>
                <a:solidFill>
                  <a:srgbClr val="ffffff"/>
                </a:solidFill>
              </a:uFill>
              <a:latin typeface="Source Sans Pro Ligh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21600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16" name="PlaceHolder 3"/>
          <p:cNvSpPr>
            <a:spLocks noGrp="1"/>
          </p:cNvSpPr>
          <p:nvPr>
            <p:ph type="body"/>
          </p:nvPr>
        </p:nvSpPr>
        <p:spPr>
          <a:xfrm>
            <a:off x="216000" y="405432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17" name="PlaceHolder 4"/>
          <p:cNvSpPr>
            <a:spLocks noGrp="1"/>
          </p:cNvSpPr>
          <p:nvPr>
            <p:ph type="body"/>
          </p:nvPr>
        </p:nvSpPr>
        <p:spPr>
          <a:xfrm>
            <a:off x="5159880" y="1008000"/>
            <a:ext cx="470808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216000" y="1008000"/>
            <a:ext cx="4708080" cy="583200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20" name="PlaceHolder 3"/>
          <p:cNvSpPr>
            <a:spLocks noGrp="1"/>
          </p:cNvSpPr>
          <p:nvPr>
            <p:ph type="body"/>
          </p:nvPr>
        </p:nvSpPr>
        <p:spPr>
          <a:xfrm>
            <a:off x="515988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21" name="PlaceHolder 4"/>
          <p:cNvSpPr>
            <a:spLocks noGrp="1"/>
          </p:cNvSpPr>
          <p:nvPr>
            <p:ph type="body"/>
          </p:nvPr>
        </p:nvSpPr>
        <p:spPr>
          <a:xfrm>
            <a:off x="5159880" y="405432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16000" y="-72000"/>
            <a:ext cx="9360000" cy="684000"/>
          </a:xfrm>
          <a:prstGeom prst="rect">
            <a:avLst/>
          </a:prstGeom>
        </p:spPr>
        <p:txBody>
          <a:bodyPr lIns="0" rIns="0" tIns="0" bIns="0" anchor="b"/>
          <a:p>
            <a:endParaRPr b="1" lang="fr-FR" sz="30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21600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24" name="PlaceHolder 3"/>
          <p:cNvSpPr>
            <a:spLocks noGrp="1"/>
          </p:cNvSpPr>
          <p:nvPr>
            <p:ph type="body"/>
          </p:nvPr>
        </p:nvSpPr>
        <p:spPr>
          <a:xfrm>
            <a:off x="5159880" y="1008000"/>
            <a:ext cx="470808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
        <p:nvSpPr>
          <p:cNvPr id="25" name="PlaceHolder 4"/>
          <p:cNvSpPr>
            <a:spLocks noGrp="1"/>
          </p:cNvSpPr>
          <p:nvPr>
            <p:ph type="body"/>
          </p:nvPr>
        </p:nvSpPr>
        <p:spPr>
          <a:xfrm>
            <a:off x="216000" y="4054320"/>
            <a:ext cx="9648000" cy="2781720"/>
          </a:xfrm>
          <a:prstGeom prst="rect">
            <a:avLst/>
          </a:prstGeom>
        </p:spPr>
        <p:txBody>
          <a:bodyPr lIns="0" rIns="0" tIns="0" bIns="0"/>
          <a:p>
            <a:endParaRPr b="1" lang="fr-FR" sz="2600" spc="-1" strike="noStrike">
              <a:solidFill>
                <a:srgbClr val="1c1c1c"/>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D650E85E-3683-4267-BE0F-445295C3ACDE}"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 name="" descr=""/>
          <p:cNvPicPr/>
          <p:nvPr/>
        </p:nvPicPr>
        <p:blipFill>
          <a:blip r:embed="rId2"/>
          <a:srcRect l="24819" t="0" r="0" b="0"/>
          <a:stretch/>
        </p:blipFill>
        <p:spPr>
          <a:xfrm>
            <a:off x="0" y="19080"/>
            <a:ext cx="10080000" cy="7540920"/>
          </a:xfrm>
          <a:prstGeom prst="rect">
            <a:avLst/>
          </a:prstGeom>
          <a:ln>
            <a:noFill/>
          </a:ln>
        </p:spPr>
      </p:pic>
      <p:sp>
        <p:nvSpPr>
          <p:cNvPr id="40" name="CustomShape 1"/>
          <p:cNvSpPr/>
          <p:nvPr/>
        </p:nvSpPr>
        <p:spPr>
          <a:xfrm>
            <a:off x="0" y="7056000"/>
            <a:ext cx="10080000" cy="540000"/>
          </a:xfrm>
          <a:prstGeom prst="rect">
            <a:avLst/>
          </a:prstGeom>
          <a:solidFill>
            <a:srgbClr val="bdc3c7"/>
          </a:solidFill>
          <a:ln w="72000">
            <a:noFill/>
          </a:ln>
        </p:spPr>
        <p:style>
          <a:lnRef idx="0"/>
          <a:fillRef idx="0"/>
          <a:effectRef idx="0"/>
          <a:fontRef idx="minor"/>
        </p:style>
      </p:sp>
      <p:sp>
        <p:nvSpPr>
          <p:cNvPr id="41" name="CustomShape 2"/>
          <p:cNvSpPr/>
          <p:nvPr/>
        </p:nvSpPr>
        <p:spPr>
          <a:xfrm>
            <a:off x="0" y="0"/>
            <a:ext cx="10080000" cy="648000"/>
          </a:xfrm>
          <a:prstGeom prst="rect">
            <a:avLst/>
          </a:prstGeom>
          <a:solidFill>
            <a:srgbClr val="cc0000"/>
          </a:solidFill>
          <a:ln w="72000">
            <a:noFill/>
          </a:ln>
        </p:spPr>
        <p:style>
          <a:lnRef idx="0"/>
          <a:fillRef idx="0"/>
          <a:effectRef idx="0"/>
          <a:fontRef idx="minor"/>
        </p:style>
      </p:sp>
      <p:sp>
        <p:nvSpPr>
          <p:cNvPr id="42" name="CustomShape 3"/>
          <p:cNvSpPr/>
          <p:nvPr/>
        </p:nvSpPr>
        <p:spPr>
          <a:xfrm>
            <a:off x="7920000" y="7056000"/>
            <a:ext cx="1944000" cy="540000"/>
          </a:xfrm>
          <a:prstGeom prst="rect">
            <a:avLst/>
          </a:prstGeom>
          <a:solidFill>
            <a:srgbClr val="cc0000"/>
          </a:solidFill>
          <a:ln w="72000">
            <a:noFill/>
          </a:ln>
        </p:spPr>
        <p:style>
          <a:lnRef idx="0"/>
          <a:fillRef idx="0"/>
          <a:effectRef idx="0"/>
          <a:fontRef idx="minor"/>
        </p:style>
        <p:txBody>
          <a:bodyPr wrap="none" lIns="0" rIns="0" tIns="0" bIns="0" anchor="ctr"/>
          <a:p>
            <a:pPr algn="r"/>
            <a:r>
              <a:rPr b="1" lang="fr-FR" sz="1800" spc="-1" strike="noStrike">
                <a:solidFill>
                  <a:srgbClr val="ffffff"/>
                </a:solidFill>
                <a:uFill>
                  <a:solidFill>
                    <a:srgbClr val="ffffff"/>
                  </a:solidFill>
                </a:uFill>
                <a:latin typeface="Source Sans Pro Black"/>
              </a:rPr>
              <a:t>CNAM 2017 </a:t>
            </a:r>
            <a:endParaRPr b="1" lang="fr-FR" sz="1800" spc="-1" strike="noStrike">
              <a:solidFill>
                <a:srgbClr val="ffffff"/>
              </a:solidFill>
              <a:uFill>
                <a:solidFill>
                  <a:srgbClr val="ffffff"/>
                </a:solidFill>
              </a:uFill>
              <a:latin typeface="Source Sans Pro Black"/>
            </a:endParaRPr>
          </a:p>
        </p:txBody>
      </p:sp>
      <p:sp>
        <p:nvSpPr>
          <p:cNvPr id="43" name="CustomShape 4"/>
          <p:cNvSpPr/>
          <p:nvPr/>
        </p:nvSpPr>
        <p:spPr>
          <a:xfrm>
            <a:off x="180000" y="7056000"/>
            <a:ext cx="540000" cy="540000"/>
          </a:xfrm>
          <a:prstGeom prst="rect">
            <a:avLst/>
          </a:prstGeom>
          <a:solidFill>
            <a:srgbClr val="f44336"/>
          </a:solidFill>
          <a:ln w="72000">
            <a:noFill/>
          </a:ln>
        </p:spPr>
        <p:style>
          <a:lnRef idx="0"/>
          <a:fillRef idx="0"/>
          <a:effectRef idx="0"/>
          <a:fontRef idx="minor"/>
        </p:style>
      </p:sp>
      <p:sp>
        <p:nvSpPr>
          <p:cNvPr id="44" name="PlaceHolder 5"/>
          <p:cNvSpPr>
            <a:spLocks noGrp="1"/>
          </p:cNvSpPr>
          <p:nvPr>
            <p:ph type="title"/>
          </p:nvPr>
        </p:nvSpPr>
        <p:spPr>
          <a:xfrm>
            <a:off x="216000" y="-72000"/>
            <a:ext cx="9360000" cy="684000"/>
          </a:xfrm>
          <a:prstGeom prst="rect">
            <a:avLst/>
          </a:prstGeom>
        </p:spPr>
        <p:txBody>
          <a:bodyPr lIns="0" rIns="0" tIns="0" bIns="0" anchor="b"/>
          <a:p>
            <a:r>
              <a:rPr b="1" lang="fr-FR" sz="3000" spc="-1" strike="noStrike">
                <a:solidFill>
                  <a:srgbClr val="ffffff"/>
                </a:solidFill>
                <a:uFill>
                  <a:solidFill>
                    <a:srgbClr val="ffffff"/>
                  </a:solidFill>
                </a:uFill>
                <a:latin typeface="Source Sans Pro Black"/>
              </a:rPr>
              <a:t>Cliquez pour éditer le format du texte-titre</a:t>
            </a:r>
            <a:endParaRPr b="1" lang="fr-FR" sz="3000" spc="-1" strike="noStrike">
              <a:solidFill>
                <a:srgbClr val="ffffff"/>
              </a:solidFill>
              <a:uFill>
                <a:solidFill>
                  <a:srgbClr val="ffffff"/>
                </a:solidFill>
              </a:uFill>
              <a:latin typeface="Source Sans Pro Black"/>
            </a:endParaRPr>
          </a:p>
        </p:txBody>
      </p:sp>
      <p:sp>
        <p:nvSpPr>
          <p:cNvPr id="45" name="PlaceHolder 6"/>
          <p:cNvSpPr>
            <a:spLocks noGrp="1"/>
          </p:cNvSpPr>
          <p:nvPr>
            <p:ph type="body"/>
          </p:nvPr>
        </p:nvSpPr>
        <p:spPr>
          <a:xfrm>
            <a:off x="216000" y="1008000"/>
            <a:ext cx="9648000" cy="5832000"/>
          </a:xfrm>
          <a:prstGeom prst="rect">
            <a:avLst/>
          </a:prstGeom>
        </p:spPr>
        <p:txBody>
          <a:bodyPr lIns="0" rIns="0" tIns="0" bIns="0"/>
          <a:p>
            <a:pPr/>
            <a:r>
              <a:rPr b="1" lang="fr-FR" sz="2600" spc="-1" strike="noStrike">
                <a:solidFill>
                  <a:srgbClr val="1c1c1c"/>
                </a:solidFill>
                <a:uFill>
                  <a:solidFill>
                    <a:srgbClr val="ffffff"/>
                  </a:solidFill>
                </a:uFill>
                <a:latin typeface="Source Sans Pro Semibold"/>
              </a:rPr>
              <a:t>Cliquez pour éditer le format du plan de texte</a:t>
            </a:r>
            <a:endParaRPr b="1" lang="fr-FR" sz="2600" spc="-1" strike="noStrike">
              <a:solidFill>
                <a:srgbClr val="1c1c1c"/>
              </a:solidFill>
              <a:uFill>
                <a:solidFill>
                  <a:srgbClr val="ffffff"/>
                </a:solidFill>
              </a:uFill>
              <a:latin typeface="Source Sans Pro Semibold"/>
            </a:endParaRPr>
          </a:p>
          <a:p>
            <a:pPr lvl="1" marL="288000"/>
            <a:r>
              <a:rPr b="0" lang="fr-FR" sz="2200" spc="-1" strike="noStrike">
                <a:solidFill>
                  <a:srgbClr val="1c1c1c"/>
                </a:solidFill>
                <a:uFill>
                  <a:solidFill>
                    <a:srgbClr val="ffffff"/>
                  </a:solidFill>
                </a:uFill>
                <a:latin typeface="Source Sans Pro Light"/>
              </a:rPr>
              <a:t>Second niveau de plan</a:t>
            </a:r>
            <a:endParaRPr b="0" lang="fr-FR" sz="2200" spc="-1" strike="noStrike">
              <a:solidFill>
                <a:srgbClr val="1c1c1c"/>
              </a:solidFill>
              <a:uFill>
                <a:solidFill>
                  <a:srgbClr val="ffffff"/>
                </a:solidFill>
              </a:uFill>
              <a:latin typeface="Source Sans Pro Light"/>
            </a:endParaRPr>
          </a:p>
          <a:p>
            <a:pPr lvl="2" marL="576000"/>
            <a:r>
              <a:rPr b="0" lang="fr-FR" sz="1800" spc="-1" strike="noStrike">
                <a:solidFill>
                  <a:srgbClr val="1c1c1c"/>
                </a:solidFill>
                <a:uFill>
                  <a:solidFill>
                    <a:srgbClr val="ffffff"/>
                  </a:solidFill>
                </a:uFill>
                <a:latin typeface="Source Sans Pro Light"/>
              </a:rPr>
              <a:t>Troisième niveau de plan</a:t>
            </a:r>
            <a:endParaRPr b="0" lang="fr-FR" sz="1800" spc="-1" strike="noStrike">
              <a:solidFill>
                <a:srgbClr val="1c1c1c"/>
              </a:solidFill>
              <a:uFill>
                <a:solidFill>
                  <a:srgbClr val="ffffff"/>
                </a:solidFill>
              </a:uFill>
              <a:latin typeface="Source Sans Pro Light"/>
            </a:endParaRPr>
          </a:p>
          <a:p>
            <a:pPr lvl="3" marL="864000"/>
            <a:r>
              <a:rPr b="0" lang="fr-FR" sz="1600" spc="-1" strike="noStrike">
                <a:solidFill>
                  <a:srgbClr val="1c1c1c"/>
                </a:solidFill>
                <a:uFill>
                  <a:solidFill>
                    <a:srgbClr val="ffffff"/>
                  </a:solidFill>
                </a:uFill>
                <a:latin typeface="Source Sans Pro Light"/>
              </a:rPr>
              <a:t>Quatrième niveau de plan</a:t>
            </a:r>
            <a:endParaRPr b="0" lang="fr-FR" sz="1600" spc="-1" strike="noStrike">
              <a:solidFill>
                <a:srgbClr val="1c1c1c"/>
              </a:solidFill>
              <a:uFill>
                <a:solidFill>
                  <a:srgbClr val="ffffff"/>
                </a:solidFill>
              </a:uFill>
              <a:latin typeface="Source Sans Pro Light"/>
            </a:endParaRPr>
          </a:p>
          <a:p>
            <a:pPr lvl="4" marL="1152000"/>
            <a:r>
              <a:rPr b="0" lang="fr-FR" sz="1600" spc="-1" strike="noStrike">
                <a:solidFill>
                  <a:srgbClr val="1c1c1c"/>
                </a:solidFill>
                <a:uFill>
                  <a:solidFill>
                    <a:srgbClr val="ffffff"/>
                  </a:solidFill>
                </a:uFill>
                <a:latin typeface="Source Sans Pro Light"/>
              </a:rPr>
              <a:t>Cinquième niveau de plan</a:t>
            </a:r>
            <a:endParaRPr b="0" lang="fr-FR" sz="1600" spc="-1" strike="noStrike">
              <a:solidFill>
                <a:srgbClr val="1c1c1c"/>
              </a:solidFill>
              <a:uFill>
                <a:solidFill>
                  <a:srgbClr val="ffffff"/>
                </a:solidFill>
              </a:uFill>
              <a:latin typeface="Source Sans Pro Light"/>
            </a:endParaRPr>
          </a:p>
          <a:p>
            <a:pPr lvl="5" marL="1440000"/>
            <a:r>
              <a:rPr b="0" lang="fr-FR" sz="1600" spc="-1" strike="noStrike">
                <a:solidFill>
                  <a:srgbClr val="1c1c1c"/>
                </a:solidFill>
                <a:uFill>
                  <a:solidFill>
                    <a:srgbClr val="ffffff"/>
                  </a:solidFill>
                </a:uFill>
                <a:latin typeface="Source Sans Pro Light"/>
              </a:rPr>
              <a:t>Sixième niveau de plan</a:t>
            </a:r>
            <a:endParaRPr b="0" lang="fr-FR" sz="1600" spc="-1" strike="noStrike">
              <a:solidFill>
                <a:srgbClr val="1c1c1c"/>
              </a:solidFill>
              <a:uFill>
                <a:solidFill>
                  <a:srgbClr val="ffffff"/>
                </a:solidFill>
              </a:uFill>
              <a:latin typeface="Source Sans Pro Light"/>
            </a:endParaRPr>
          </a:p>
          <a:p>
            <a:pPr lvl="6" marL="1728000"/>
            <a:r>
              <a:rPr b="0" lang="fr-FR" sz="1600" spc="-1" strike="noStrike">
                <a:solidFill>
                  <a:srgbClr val="1c1c1c"/>
                </a:solidFill>
                <a:uFill>
                  <a:solidFill>
                    <a:srgbClr val="ffffff"/>
                  </a:solidFill>
                </a:uFill>
                <a:latin typeface="Source Sans Pro Light"/>
              </a:rPr>
              <a:t>Septième niveau de plan</a:t>
            </a:r>
            <a:endParaRPr b="0" lang="fr-FR" sz="1600" spc="-1" strike="noStrike">
              <a:solidFill>
                <a:srgbClr val="1c1c1c"/>
              </a:solidFill>
              <a:uFill>
                <a:solidFill>
                  <a:srgbClr val="ffffff"/>
                </a:solidFill>
              </a:uFill>
              <a:latin typeface="Source Sans Pro Light"/>
            </a:endParaRPr>
          </a:p>
        </p:txBody>
      </p:sp>
      <p:sp>
        <p:nvSpPr>
          <p:cNvPr id="46" name="PlaceHolder 7"/>
          <p:cNvSpPr>
            <a:spLocks noGrp="1"/>
          </p:cNvSpPr>
          <p:nvPr>
            <p:ph type="ftr"/>
          </p:nvPr>
        </p:nvSpPr>
        <p:spPr>
          <a:xfrm>
            <a:off x="1080000" y="7056000"/>
            <a:ext cx="6300000" cy="540000"/>
          </a:xfrm>
          <a:prstGeom prst="rect">
            <a:avLst/>
          </a:prstGeom>
        </p:spPr>
        <p:txBody>
          <a:bodyPr lIns="0" rIns="0" tIns="0" bIns="0" anchor="ctr"/>
          <a:p>
            <a:pPr algn="ctr"/>
            <a:r>
              <a:rPr b="1" lang="fr-FR" sz="1800" spc="-1" strike="noStrike">
                <a:solidFill>
                  <a:srgbClr val="ffffff"/>
                </a:solidFill>
                <a:uFill>
                  <a:solidFill>
                    <a:srgbClr val="ffffff"/>
                  </a:solidFill>
                </a:uFill>
                <a:latin typeface="Source Sans Pro Black"/>
              </a:rPr>
              <a:t>&lt;pied de page&gt;</a:t>
            </a:r>
            <a:endParaRPr b="1" lang="fr-FR" sz="1800" spc="-1" strike="noStrike">
              <a:solidFill>
                <a:srgbClr val="ffffff"/>
              </a:solidFill>
              <a:uFill>
                <a:solidFill>
                  <a:srgbClr val="ffffff"/>
                </a:solidFill>
              </a:uFill>
              <a:latin typeface="Source Sans Pro Black"/>
            </a:endParaRPr>
          </a:p>
        </p:txBody>
      </p:sp>
      <p:sp>
        <p:nvSpPr>
          <p:cNvPr id="47" name="PlaceHolder 8"/>
          <p:cNvSpPr>
            <a:spLocks noGrp="1"/>
          </p:cNvSpPr>
          <p:nvPr>
            <p:ph type="sldNum"/>
          </p:nvPr>
        </p:nvSpPr>
        <p:spPr>
          <a:xfrm>
            <a:off x="216000" y="7056000"/>
            <a:ext cx="540000" cy="540000"/>
          </a:xfrm>
          <a:prstGeom prst="rect">
            <a:avLst/>
          </a:prstGeom>
        </p:spPr>
        <p:txBody>
          <a:bodyPr lIns="0" rIns="0" tIns="0" bIns="0" anchor="ctr"/>
          <a:p>
            <a:pPr algn="ctr"/>
            <a:fld id="{9B633429-C7FB-474D-8B51-0A91B455739B}" type="slidenum">
              <a:rPr b="1" lang="fr-FR" sz="1800" spc="-1" strike="noStrike">
                <a:solidFill>
                  <a:srgbClr val="ffffff"/>
                </a:solidFill>
                <a:uFill>
                  <a:solidFill>
                    <a:srgbClr val="ffffff"/>
                  </a:solidFill>
                </a:uFill>
                <a:latin typeface="Source Sans Pro Black"/>
              </a:rPr>
              <a:t>&lt;numéro&gt;</a:t>
            </a:fld>
            <a:endParaRPr b="1" lang="fr-FR" sz="1800" spc="-1" strike="noStrike">
              <a:solidFill>
                <a:srgbClr val="ffffff"/>
              </a:solidFill>
              <a:uFill>
                <a:solidFill>
                  <a:srgbClr val="ffffff"/>
                </a:solidFill>
              </a:u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 Id="rId3" Type="http://schemas.openxmlformats.org/officeDocument/2006/relationships/chart" Target="../charts/chart2.xml"/><Relationship Id="rId4"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 Id="rId3"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 Id="rId3"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Introduction</a:t>
            </a:r>
            <a:endParaRPr b="1" lang="fr-FR" sz="3000" spc="-1" strike="noStrike">
              <a:solidFill>
                <a:srgbClr val="ffffff"/>
              </a:solidFill>
              <a:uFill>
                <a:solidFill>
                  <a:srgbClr val="ffffff"/>
                </a:solidFill>
              </a:uFill>
              <a:latin typeface="Source Sans Pro Black"/>
            </a:endParaRPr>
          </a:p>
        </p:txBody>
      </p:sp>
      <p:sp>
        <p:nvSpPr>
          <p:cNvPr id="83" name="TextShape 2"/>
          <p:cNvSpPr txBox="1"/>
          <p:nvPr/>
        </p:nvSpPr>
        <p:spPr>
          <a:xfrm>
            <a:off x="216000" y="1080000"/>
            <a:ext cx="9648000" cy="5544000"/>
          </a:xfrm>
          <a:prstGeom prst="rect">
            <a:avLst/>
          </a:prstGeom>
          <a:noFill/>
          <a:ln>
            <a:noFill/>
          </a:ln>
        </p:spPr>
        <p:txBody>
          <a:bodyPr lIns="0" rIns="0" tIns="0" bIns="0" anchor="ctr"/>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Les drones sont un phénomène récent, rendu très populaires par leur présence sur le marché de loisir.</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Quelle est la législation Française encadrant leur utilisation ?</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La place occupée par le marché des drones dans le paysage économique national et international ?</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La part de marché pour les drones à usages professionnels ?</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Comment sont utilisés les drones dans le monde professionnel ?</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Comment fonctionnent-ils ?</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Les failles de sécurités révélées et potentielles.</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Quel drone pour quel usage ?</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Les innovations technologiques vont-elles augmenter la place des drones dans notre société ?</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Quels en seraient les enjeux ?</a:t>
            </a:r>
            <a:endParaRPr b="1" lang="fr-FR" sz="2600" spc="-1" strike="noStrike">
              <a:solidFill>
                <a:srgbClr val="1c1c1c"/>
              </a:solidFill>
              <a:uFill>
                <a:solidFill>
                  <a:srgbClr val="ffffff"/>
                </a:solidFill>
              </a:uFill>
              <a:latin typeface="Source Sans Pro Semibold"/>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A quoi servent les drones ?</a:t>
            </a:r>
            <a:endParaRPr b="1" lang="fr-FR" sz="3000" spc="-1" strike="noStrike">
              <a:solidFill>
                <a:srgbClr val="ffffff"/>
              </a:solidFill>
              <a:uFill>
                <a:solidFill>
                  <a:srgbClr val="ffffff"/>
                </a:solidFill>
              </a:uFill>
              <a:latin typeface="Source Sans Pro Black"/>
            </a:endParaRPr>
          </a:p>
        </p:txBody>
      </p:sp>
      <p:sp>
        <p:nvSpPr>
          <p:cNvPr id="109" name="TextShape 2"/>
          <p:cNvSpPr txBox="1"/>
          <p:nvPr/>
        </p:nvSpPr>
        <p:spPr>
          <a:xfrm>
            <a:off x="216000" y="1008000"/>
            <a:ext cx="9648000" cy="1800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Dans le cinéma et les media</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Capacité à faire des prises de vues aériennes ou depuis des endroits inaccessibles. (à moindre coût)</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pic>
        <p:nvPicPr>
          <p:cNvPr id="110" name="" descr=""/>
          <p:cNvPicPr/>
          <p:nvPr/>
        </p:nvPicPr>
        <p:blipFill>
          <a:blip r:embed="rId1"/>
          <a:srcRect l="0" t="0" r="14922" b="0"/>
          <a:stretch/>
        </p:blipFill>
        <p:spPr>
          <a:xfrm>
            <a:off x="216360" y="2232360"/>
            <a:ext cx="9647280" cy="45356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A quoi servent les drones ?</a:t>
            </a:r>
            <a:endParaRPr b="1" lang="fr-FR" sz="3000" spc="-1" strike="noStrike">
              <a:solidFill>
                <a:srgbClr val="ffffff"/>
              </a:solidFill>
              <a:uFill>
                <a:solidFill>
                  <a:srgbClr val="ffffff"/>
                </a:solidFill>
              </a:uFill>
              <a:latin typeface="Source Sans Pro Black"/>
            </a:endParaRPr>
          </a:p>
        </p:txBody>
      </p:sp>
      <p:sp>
        <p:nvSpPr>
          <p:cNvPr id="112" name="TextShape 2"/>
          <p:cNvSpPr txBox="1"/>
          <p:nvPr/>
        </p:nvSpPr>
        <p:spPr>
          <a:xfrm>
            <a:off x="216000" y="1008000"/>
            <a:ext cx="9648000" cy="1800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Dans la surveillance</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Permet de faire des rondes sur des zones étendues</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pic>
        <p:nvPicPr>
          <p:cNvPr id="113" name="" descr=""/>
          <p:cNvPicPr/>
          <p:nvPr/>
        </p:nvPicPr>
        <p:blipFill>
          <a:blip r:embed="rId1"/>
          <a:srcRect l="4285" t="7042" r="0" b="19921"/>
          <a:stretch/>
        </p:blipFill>
        <p:spPr>
          <a:xfrm>
            <a:off x="216360" y="2088360"/>
            <a:ext cx="9647640" cy="475164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A quoi servent les drones ?</a:t>
            </a:r>
            <a:endParaRPr b="1" lang="fr-FR" sz="3000" spc="-1" strike="noStrike">
              <a:solidFill>
                <a:srgbClr val="ffffff"/>
              </a:solidFill>
              <a:uFill>
                <a:solidFill>
                  <a:srgbClr val="ffffff"/>
                </a:solidFill>
              </a:uFill>
              <a:latin typeface="Source Sans Pro Black"/>
            </a:endParaRPr>
          </a:p>
        </p:txBody>
      </p:sp>
      <p:sp>
        <p:nvSpPr>
          <p:cNvPr id="115" name="TextShape 2"/>
          <p:cNvSpPr txBox="1"/>
          <p:nvPr/>
        </p:nvSpPr>
        <p:spPr>
          <a:xfrm>
            <a:off x="216000" y="1008000"/>
            <a:ext cx="9648000" cy="1800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Dans les services de secours</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Permettent de faire un état des lieux rapide</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pic>
        <p:nvPicPr>
          <p:cNvPr id="116" name="" descr=""/>
          <p:cNvPicPr/>
          <p:nvPr/>
        </p:nvPicPr>
        <p:blipFill>
          <a:blip r:embed="rId1"/>
          <a:stretch/>
        </p:blipFill>
        <p:spPr>
          <a:xfrm>
            <a:off x="1620000" y="2304000"/>
            <a:ext cx="6777360" cy="453600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A quoi servent les drones ?</a:t>
            </a:r>
            <a:endParaRPr b="1" lang="fr-FR" sz="3000" spc="-1" strike="noStrike">
              <a:solidFill>
                <a:srgbClr val="ffffff"/>
              </a:solidFill>
              <a:uFill>
                <a:solidFill>
                  <a:srgbClr val="ffffff"/>
                </a:solidFill>
              </a:uFill>
              <a:latin typeface="Source Sans Pro Black"/>
            </a:endParaRPr>
          </a:p>
        </p:txBody>
      </p:sp>
      <p:sp>
        <p:nvSpPr>
          <p:cNvPr id="118" name="TextShape 2"/>
          <p:cNvSpPr txBox="1"/>
          <p:nvPr/>
        </p:nvSpPr>
        <p:spPr>
          <a:xfrm>
            <a:off x="216000" y="1008000"/>
            <a:ext cx="9648000" cy="1800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Dans les arts du spectacle</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Introduction d’éléments aériens dans les mises en scènes. Des nouvelles formes de sons et lumières.</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pic>
        <p:nvPicPr>
          <p:cNvPr id="119" name="" descr=""/>
          <p:cNvPicPr/>
          <p:nvPr/>
        </p:nvPicPr>
        <p:blipFill>
          <a:blip r:embed="rId1"/>
          <a:stretch/>
        </p:blipFill>
        <p:spPr>
          <a:xfrm>
            <a:off x="972000" y="2268000"/>
            <a:ext cx="8064720" cy="453600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A quoi servent les drones ?</a:t>
            </a:r>
            <a:endParaRPr b="1" lang="fr-FR" sz="3000" spc="-1" strike="noStrike">
              <a:solidFill>
                <a:srgbClr val="ffffff"/>
              </a:solidFill>
              <a:uFill>
                <a:solidFill>
                  <a:srgbClr val="ffffff"/>
                </a:solidFill>
              </a:uFill>
              <a:latin typeface="Source Sans Pro Black"/>
            </a:endParaRPr>
          </a:p>
        </p:txBody>
      </p:sp>
      <p:sp>
        <p:nvSpPr>
          <p:cNvPr id="121" name="TextShape 2"/>
          <p:cNvSpPr txBox="1"/>
          <p:nvPr/>
        </p:nvSpPr>
        <p:spPr>
          <a:xfrm>
            <a:off x="216000" y="1008000"/>
            <a:ext cx="9648000" cy="1800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Pour des besoins spécifiques</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Exemple du drone entrepôt pour faire des inventaires</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pic>
        <p:nvPicPr>
          <p:cNvPr id="122" name="" descr=""/>
          <p:cNvPicPr/>
          <p:nvPr/>
        </p:nvPicPr>
        <p:blipFill>
          <a:blip r:embed="rId1"/>
          <a:srcRect l="0" t="4400" r="1816" b="0"/>
          <a:stretch/>
        </p:blipFill>
        <p:spPr>
          <a:xfrm>
            <a:off x="216000" y="2160000"/>
            <a:ext cx="9575640" cy="471600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La technologie des drones</a:t>
            </a:r>
            <a:endParaRPr b="1" lang="fr-FR" sz="3000" spc="-1" strike="noStrike">
              <a:solidFill>
                <a:srgbClr val="ffffff"/>
              </a:solidFill>
              <a:uFill>
                <a:solidFill>
                  <a:srgbClr val="ffffff"/>
                </a:solidFill>
              </a:uFill>
              <a:latin typeface="Source Sans Pro Black"/>
            </a:endParaRPr>
          </a:p>
        </p:txBody>
      </p:sp>
      <p:sp>
        <p:nvSpPr>
          <p:cNvPr id="124"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La notion de système de drone (UAS)</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marL="448200"/>
            <a:r>
              <a:rPr b="1" lang="fr-FR" sz="1200" spc="-1" strike="noStrike">
                <a:solidFill>
                  <a:srgbClr val="1c1c1c"/>
                </a:solidFill>
                <a:uFill>
                  <a:solidFill>
                    <a:srgbClr val="ffffff"/>
                  </a:solidFill>
                </a:uFill>
                <a:latin typeface="Source Sans Pro Semibold"/>
              </a:rPr>
              <a:t>Une station au sol</a:t>
            </a:r>
            <a:endParaRPr b="1" lang="fr-FR" sz="1200" spc="-1" strike="noStrike">
              <a:solidFill>
                <a:srgbClr val="1c1c1c"/>
              </a:solidFill>
              <a:uFill>
                <a:solidFill>
                  <a:srgbClr val="ffffff"/>
                </a:solidFill>
              </a:uFill>
              <a:latin typeface="Source Sans Pro Semibold"/>
              <a:ea typeface="源ノ角ゴシック Medium"/>
            </a:endParaRPr>
          </a:p>
          <a:p>
            <a:pPr marL="448200"/>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a typeface="源ノ角ゴシック Medium"/>
            </a:endParaRPr>
          </a:p>
          <a:p>
            <a:pPr marL="448200"/>
            <a:r>
              <a:rPr b="1" lang="fr-FR" sz="1200" spc="-1" strike="noStrike">
                <a:solidFill>
                  <a:srgbClr val="1c1c1c"/>
                </a:solidFill>
                <a:uFill>
                  <a:solidFill>
                    <a:srgbClr val="ffffff"/>
                  </a:solidFill>
                </a:uFill>
                <a:latin typeface="Source Sans Pro Semibold"/>
              </a:rPr>
              <a:t>Un drone</a:t>
            </a:r>
            <a:endParaRPr b="1" lang="fr-FR" sz="1200" spc="-1" strike="noStrike">
              <a:solidFill>
                <a:srgbClr val="1c1c1c"/>
              </a:solidFill>
              <a:uFill>
                <a:solidFill>
                  <a:srgbClr val="ffffff"/>
                </a:solidFill>
              </a:uFill>
              <a:latin typeface="Source Sans Pro Semibold"/>
              <a:ea typeface="源ノ角ゴシック Medium"/>
            </a:endParaRPr>
          </a:p>
          <a:p>
            <a:pPr marL="448200"/>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a typeface="源ノ角ゴシック Medium"/>
            </a:endParaRPr>
          </a:p>
          <a:p>
            <a:pPr marL="448200"/>
            <a:r>
              <a:rPr b="1" lang="fr-FR" sz="1200" spc="-1" strike="noStrike">
                <a:solidFill>
                  <a:srgbClr val="1c1c1c"/>
                </a:solidFill>
                <a:uFill>
                  <a:solidFill>
                    <a:srgbClr val="ffffff"/>
                  </a:solidFill>
                </a:uFill>
                <a:latin typeface="Source Sans Pro Semibold"/>
              </a:rPr>
              <a:t>Un moyen de communication</a:t>
            </a:r>
            <a:endParaRPr b="1" lang="fr-FR" sz="1200" spc="-1" strike="noStrike">
              <a:solidFill>
                <a:srgbClr val="1c1c1c"/>
              </a:solidFill>
              <a:uFill>
                <a:solidFill>
                  <a:srgbClr val="ffffff"/>
                </a:solidFill>
              </a:uFill>
              <a:latin typeface="Source Sans Pro Semibold"/>
              <a:ea typeface="源ノ角ゴシック Medium"/>
            </a:endParaRPr>
          </a:p>
          <a:p>
            <a:pPr marL="448200"/>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a typeface="源ノ角ゴシック Medium"/>
            </a:endParaRPr>
          </a:p>
          <a:p>
            <a:pPr marL="448200"/>
            <a:r>
              <a:rPr b="1" lang="fr-FR" sz="1200" spc="-1" strike="noStrike">
                <a:solidFill>
                  <a:srgbClr val="1c1c1c"/>
                </a:solidFill>
                <a:uFill>
                  <a:solidFill>
                    <a:srgbClr val="ffffff"/>
                  </a:solidFill>
                </a:uFill>
                <a:latin typeface="Source Sans Pro Semibold"/>
              </a:rPr>
              <a:t>Une charge utile</a:t>
            </a:r>
            <a:endParaRPr b="1" lang="fr-FR" sz="1200" spc="-1" strike="noStrike">
              <a:solidFill>
                <a:srgbClr val="1c1c1c"/>
              </a:solidFill>
              <a:uFill>
                <a:solidFill>
                  <a:srgbClr val="ffffff"/>
                </a:solidFill>
              </a:uFill>
              <a:latin typeface="Source Sans Pro Semibold"/>
              <a:ea typeface="源ノ角ゴシック Medium"/>
            </a:endParaRPr>
          </a:p>
          <a:p>
            <a:pPr marL="448200"/>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a typeface="源ノ角ゴシック Medium"/>
            </a:endParaRPr>
          </a:p>
          <a:p>
            <a:pPr marL="448200"/>
            <a:r>
              <a:rPr b="1" lang="fr-FR" sz="1200" spc="-1" strike="noStrike">
                <a:solidFill>
                  <a:srgbClr val="1c1c1c"/>
                </a:solidFill>
                <a:uFill>
                  <a:solidFill>
                    <a:srgbClr val="ffffff"/>
                  </a:solidFill>
                </a:uFill>
                <a:latin typeface="Source Sans Pro Semibold"/>
              </a:rPr>
              <a:t>Un pilote</a:t>
            </a:r>
            <a:endParaRPr b="1" lang="fr-FR" sz="1200" spc="-1" strike="noStrike">
              <a:solidFill>
                <a:srgbClr val="1c1c1c"/>
              </a:solidFill>
              <a:uFill>
                <a:solidFill>
                  <a:srgbClr val="ffffff"/>
                </a:solidFill>
              </a:uFill>
              <a:latin typeface="Source Sans Pro Semibold"/>
              <a:ea typeface="源ノ角ゴシック Medium"/>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p:txBody>
      </p:sp>
      <p:pic>
        <p:nvPicPr>
          <p:cNvPr id="125" name="" descr=""/>
          <p:cNvPicPr/>
          <p:nvPr/>
        </p:nvPicPr>
        <p:blipFill>
          <a:blip r:embed="rId1"/>
          <a:stretch/>
        </p:blipFill>
        <p:spPr>
          <a:xfrm>
            <a:off x="6624000" y="1481760"/>
            <a:ext cx="2026800" cy="1326240"/>
          </a:xfrm>
          <a:prstGeom prst="rect">
            <a:avLst/>
          </a:prstGeom>
          <a:ln>
            <a:noFill/>
          </a:ln>
        </p:spPr>
      </p:pic>
      <p:pic>
        <p:nvPicPr>
          <p:cNvPr id="126" name="" descr=""/>
          <p:cNvPicPr/>
          <p:nvPr/>
        </p:nvPicPr>
        <p:blipFill>
          <a:blip r:embed="rId2"/>
          <a:stretch/>
        </p:blipFill>
        <p:spPr>
          <a:xfrm>
            <a:off x="3240000" y="2719080"/>
            <a:ext cx="2016000" cy="808920"/>
          </a:xfrm>
          <a:prstGeom prst="rect">
            <a:avLst/>
          </a:prstGeom>
          <a:ln>
            <a:noFill/>
          </a:ln>
        </p:spPr>
      </p:pic>
      <p:pic>
        <p:nvPicPr>
          <p:cNvPr id="127" name="" descr=""/>
          <p:cNvPicPr/>
          <p:nvPr/>
        </p:nvPicPr>
        <p:blipFill>
          <a:blip r:embed="rId3"/>
          <a:stretch/>
        </p:blipFill>
        <p:spPr>
          <a:xfrm>
            <a:off x="7156440" y="5256000"/>
            <a:ext cx="907560" cy="1224000"/>
          </a:xfrm>
          <a:prstGeom prst="rect">
            <a:avLst/>
          </a:prstGeom>
          <a:ln>
            <a:noFill/>
          </a:ln>
        </p:spPr>
      </p:pic>
      <p:pic>
        <p:nvPicPr>
          <p:cNvPr id="128" name="" descr=""/>
          <p:cNvPicPr/>
          <p:nvPr/>
        </p:nvPicPr>
        <p:blipFill>
          <a:blip r:embed="rId4"/>
          <a:stretch/>
        </p:blipFill>
        <p:spPr>
          <a:xfrm>
            <a:off x="6840000" y="3427200"/>
            <a:ext cx="1728000" cy="1108800"/>
          </a:xfrm>
          <a:prstGeom prst="rect">
            <a:avLst/>
          </a:prstGeom>
          <a:ln>
            <a:noFill/>
          </a:ln>
        </p:spPr>
      </p:pic>
      <p:pic>
        <p:nvPicPr>
          <p:cNvPr id="129" name="" descr=""/>
          <p:cNvPicPr/>
          <p:nvPr/>
        </p:nvPicPr>
        <p:blipFill>
          <a:blip r:embed="rId5"/>
          <a:stretch/>
        </p:blipFill>
        <p:spPr>
          <a:xfrm>
            <a:off x="3604320" y="4608000"/>
            <a:ext cx="931680" cy="123372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La technologie des drones</a:t>
            </a:r>
            <a:endParaRPr b="1" lang="fr-FR" sz="3000" spc="-1" strike="noStrike">
              <a:solidFill>
                <a:srgbClr val="ffffff"/>
              </a:solidFill>
              <a:uFill>
                <a:solidFill>
                  <a:srgbClr val="ffffff"/>
                </a:solidFill>
              </a:uFill>
              <a:latin typeface="Source Sans Pro Black"/>
            </a:endParaRPr>
          </a:p>
        </p:txBody>
      </p:sp>
      <p:sp>
        <p:nvSpPr>
          <p:cNvPr id="131"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La station au sol</a:t>
            </a:r>
            <a:endParaRPr b="1" lang="fr-FR" sz="12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Les plus simples permettent la commande directe du drone et l’affichage de la télémétrie (données de navigation).</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A cette configuration on peut adjoindre un moniteur vidéo avec son propre module de transmission.</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Un module de commande peut être ajouté pour la caméra.</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Les stations complètes sont des ordinateurs comprenant une suite logicielle permettant de faire de la programmation de vol et de traiter les données renvoyées par le drone.</a:t>
            </a:r>
            <a:endParaRPr b="1" lang="fr-FR" sz="1200" spc="-1" strike="noStrike">
              <a:solidFill>
                <a:srgbClr val="1c1c1c"/>
              </a:solidFill>
              <a:uFill>
                <a:solidFill>
                  <a:srgbClr val="ffffff"/>
                </a:solidFill>
              </a:uFill>
              <a:latin typeface="Source Sans Pro Semibold"/>
              <a:ea typeface="源ノ角ゴシック Medium"/>
            </a:endParaRPr>
          </a:p>
          <a:p>
            <a:pPr lvl="3" marL="864000"/>
            <a:r>
              <a:rPr b="0" lang="fr-FR" sz="1600" spc="-1" strike="noStrike">
                <a:solidFill>
                  <a:srgbClr val="1c1c1c"/>
                </a:solidFill>
                <a:uFill>
                  <a:solidFill>
                    <a:srgbClr val="ffffff"/>
                  </a:solidFill>
                </a:uFill>
                <a:latin typeface="Source Sans Pro Light"/>
              </a:rPr>
              <a:t> </a:t>
            </a:r>
            <a:endParaRPr b="0" lang="fr-FR" sz="1600" spc="-1" strike="noStrike">
              <a:solidFill>
                <a:srgbClr val="1c1c1c"/>
              </a:solidFill>
              <a:uFill>
                <a:solidFill>
                  <a:srgbClr val="ffffff"/>
                </a:solidFill>
              </a:uFill>
              <a:latin typeface="Source Sans Pro Light"/>
            </a:endParaRPr>
          </a:p>
          <a:p>
            <a:pPr lvl="3" marL="864000"/>
            <a:r>
              <a:rPr b="0" lang="fr-FR" sz="1600" spc="-1" strike="noStrike">
                <a:solidFill>
                  <a:srgbClr val="1c1c1c"/>
                </a:solidFill>
                <a:uFill>
                  <a:solidFill>
                    <a:srgbClr val="ffffff"/>
                  </a:solidFill>
                </a:uFill>
                <a:latin typeface="Source Sans Pro Light"/>
              </a:rPr>
              <a:t> </a:t>
            </a:r>
            <a:endParaRPr b="0" lang="fr-FR" sz="1600" spc="-1" strike="noStrike">
              <a:solidFill>
                <a:srgbClr val="1c1c1c"/>
              </a:solidFill>
              <a:uFill>
                <a:solidFill>
                  <a:srgbClr val="ffffff"/>
                </a:solidFill>
              </a:uFill>
              <a:latin typeface="Source Sans Pro Light"/>
            </a:endParaRPr>
          </a:p>
          <a:p>
            <a:pPr lvl="9" marL="2592000"/>
            <a:r>
              <a:rPr b="0" lang="fr-FR" sz="1600" spc="-1" strike="noStrike">
                <a:solidFill>
                  <a:srgbClr val="1c1c1c"/>
                </a:solidFill>
                <a:uFill>
                  <a:solidFill>
                    <a:srgbClr val="ffffff"/>
                  </a:solidFill>
                </a:uFill>
                <a:latin typeface="Source Sans Pro Light"/>
              </a:rPr>
              <a:t> </a:t>
            </a:r>
            <a:endParaRPr b="0" lang="fr-FR" sz="2000" spc="-1" strike="noStrike">
              <a:solidFill>
                <a:srgbClr val="1c1c1c"/>
              </a:solidFill>
              <a:uFill>
                <a:solidFill>
                  <a:srgbClr val="ffffff"/>
                </a:solidFill>
              </a:uFill>
              <a:latin typeface="Source Sans Pro Light"/>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La technologie des drones</a:t>
            </a:r>
            <a:endParaRPr b="1" lang="fr-FR" sz="3000" spc="-1" strike="noStrike">
              <a:solidFill>
                <a:srgbClr val="ffffff"/>
              </a:solidFill>
              <a:uFill>
                <a:solidFill>
                  <a:srgbClr val="ffffff"/>
                </a:solidFill>
              </a:uFill>
              <a:latin typeface="Source Sans Pro Black"/>
            </a:endParaRPr>
          </a:p>
        </p:txBody>
      </p:sp>
      <p:sp>
        <p:nvSpPr>
          <p:cNvPr id="133"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Le drone</a:t>
            </a:r>
            <a:endParaRPr b="1" lang="fr-FR" sz="12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des batteries</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des moteurs</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un ou des modules d’émission et de réception (commande drone + caméra / télémétrie / signal vidéo)</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un contrôleur de vol (ou carte de navigation). Il exécute le logiciel d’autopilotage. Il peut être utilisé seul ou comme périphérique d’une carte mère. Certaines cartes mères intègrent les composants du contrôleur de vol.</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Un GPS (peut être intégré au contrôleur de vol)</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Des capteurs (une caméra est un capteur)</a:t>
            </a:r>
            <a:endParaRPr b="1" lang="fr-FR" sz="1200" spc="-1" strike="noStrike">
              <a:solidFill>
                <a:srgbClr val="1c1c1c"/>
              </a:solidFill>
              <a:uFill>
                <a:solidFill>
                  <a:srgbClr val="ffffff"/>
                </a:solidFill>
              </a:uFill>
              <a:latin typeface="Source Sans Pro Semibold"/>
              <a:ea typeface="源ノ角ゴシック Medium"/>
            </a:endParaRPr>
          </a:p>
          <a:p>
            <a:pPr lvl="3" marL="864000"/>
            <a:r>
              <a:rPr b="0" lang="fr-FR" sz="1600" spc="-1" strike="noStrike">
                <a:solidFill>
                  <a:srgbClr val="1c1c1c"/>
                </a:solidFill>
                <a:uFill>
                  <a:solidFill>
                    <a:srgbClr val="ffffff"/>
                  </a:solidFill>
                </a:uFill>
                <a:latin typeface="Source Sans Pro Light"/>
              </a:rPr>
              <a:t> </a:t>
            </a:r>
            <a:endParaRPr b="0" lang="fr-FR" sz="1600" spc="-1" strike="noStrike">
              <a:solidFill>
                <a:srgbClr val="1c1c1c"/>
              </a:solidFill>
              <a:uFill>
                <a:solidFill>
                  <a:srgbClr val="ffffff"/>
                </a:solidFill>
              </a:uFill>
              <a:latin typeface="Source Sans Pro Light"/>
            </a:endParaRPr>
          </a:p>
          <a:p>
            <a:pPr lvl="3" marL="864000"/>
            <a:r>
              <a:rPr b="0" lang="fr-FR" sz="1600" spc="-1" strike="noStrike">
                <a:solidFill>
                  <a:srgbClr val="1c1c1c"/>
                </a:solidFill>
                <a:uFill>
                  <a:solidFill>
                    <a:srgbClr val="ffffff"/>
                  </a:solidFill>
                </a:uFill>
                <a:latin typeface="Source Sans Pro Light"/>
              </a:rPr>
              <a:t> </a:t>
            </a:r>
            <a:endParaRPr b="0" lang="fr-FR" sz="1600" spc="-1" strike="noStrike">
              <a:solidFill>
                <a:srgbClr val="1c1c1c"/>
              </a:solidFill>
              <a:uFill>
                <a:solidFill>
                  <a:srgbClr val="ffffff"/>
                </a:solidFill>
              </a:uFill>
              <a:latin typeface="Source Sans Pro Light"/>
            </a:endParaRPr>
          </a:p>
          <a:p>
            <a:pPr lvl="9" marL="2592000"/>
            <a:r>
              <a:rPr b="0" lang="fr-FR" sz="1600" spc="-1" strike="noStrike">
                <a:solidFill>
                  <a:srgbClr val="1c1c1c"/>
                </a:solidFill>
                <a:uFill>
                  <a:solidFill>
                    <a:srgbClr val="ffffff"/>
                  </a:solidFill>
                </a:uFill>
                <a:latin typeface="Source Sans Pro Light"/>
              </a:rPr>
              <a:t> </a:t>
            </a:r>
            <a:endParaRPr b="0" lang="fr-FR" sz="2000" spc="-1" strike="noStrike">
              <a:solidFill>
                <a:srgbClr val="1c1c1c"/>
              </a:solidFill>
              <a:uFill>
                <a:solidFill>
                  <a:srgbClr val="ffffff"/>
                </a:solidFill>
              </a:uFill>
              <a:latin typeface="Source Sans Pro Light"/>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La technologie des drones</a:t>
            </a:r>
            <a:endParaRPr b="1" lang="fr-FR" sz="3000" spc="-1" strike="noStrike">
              <a:solidFill>
                <a:srgbClr val="ffffff"/>
              </a:solidFill>
              <a:uFill>
                <a:solidFill>
                  <a:srgbClr val="ffffff"/>
                </a:solidFill>
              </a:uFill>
              <a:latin typeface="Source Sans Pro Black"/>
            </a:endParaRPr>
          </a:p>
        </p:txBody>
      </p:sp>
      <p:sp>
        <p:nvSpPr>
          <p:cNvPr id="135" name="TextShape 2"/>
          <p:cNvSpPr txBox="1"/>
          <p:nvPr/>
        </p:nvSpPr>
        <p:spPr>
          <a:xfrm>
            <a:off x="216000" y="1008000"/>
            <a:ext cx="4680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Le drone (architecture simple)</a:t>
            </a:r>
            <a:endParaRPr b="1" lang="fr-FR" sz="12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Le contrôleur de vol est le cœur du système mais a un nombre limité de périphérique. </a:t>
            </a:r>
            <a:endParaRPr b="1" lang="fr-FR" sz="12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Impossibilité de programmer des comportement complexe comme le tracking ou l’évitement d’obstacles.</a:t>
            </a:r>
            <a:endParaRPr b="1" lang="fr-FR" sz="1200" spc="-1" strike="noStrike">
              <a:solidFill>
                <a:srgbClr val="1c1c1c"/>
              </a:solidFill>
              <a:uFill>
                <a:solidFill>
                  <a:srgbClr val="ffffff"/>
                </a:solidFill>
              </a:uFill>
              <a:latin typeface="Source Sans Pro Semibold"/>
              <a:ea typeface="源ノ角ゴシック Medium"/>
            </a:endParaRPr>
          </a:p>
          <a:p>
            <a:pPr/>
            <a:r>
              <a:rPr b="1" lang="fr-FR" sz="16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lvl="3" marL="864000"/>
            <a:r>
              <a:rPr b="0" lang="fr-FR" sz="1600" spc="-1" strike="noStrike">
                <a:solidFill>
                  <a:srgbClr val="1c1c1c"/>
                </a:solidFill>
                <a:uFill>
                  <a:solidFill>
                    <a:srgbClr val="ffffff"/>
                  </a:solidFill>
                </a:uFill>
                <a:latin typeface="Source Sans Pro Light"/>
              </a:rPr>
              <a:t> </a:t>
            </a:r>
            <a:endParaRPr b="0" lang="fr-FR" sz="1600" spc="-1" strike="noStrike">
              <a:solidFill>
                <a:srgbClr val="1c1c1c"/>
              </a:solidFill>
              <a:uFill>
                <a:solidFill>
                  <a:srgbClr val="ffffff"/>
                </a:solidFill>
              </a:uFill>
              <a:latin typeface="Source Sans Pro Light"/>
            </a:endParaRPr>
          </a:p>
          <a:p>
            <a:pPr lvl="3" marL="864000"/>
            <a:r>
              <a:rPr b="0" lang="fr-FR" sz="1600" spc="-1" strike="noStrike">
                <a:solidFill>
                  <a:srgbClr val="1c1c1c"/>
                </a:solidFill>
                <a:uFill>
                  <a:solidFill>
                    <a:srgbClr val="ffffff"/>
                  </a:solidFill>
                </a:uFill>
                <a:latin typeface="Source Sans Pro Light"/>
              </a:rPr>
              <a:t> </a:t>
            </a:r>
            <a:endParaRPr b="0" lang="fr-FR" sz="1600" spc="-1" strike="noStrike">
              <a:solidFill>
                <a:srgbClr val="1c1c1c"/>
              </a:solidFill>
              <a:uFill>
                <a:solidFill>
                  <a:srgbClr val="ffffff"/>
                </a:solidFill>
              </a:uFill>
              <a:latin typeface="Source Sans Pro Light"/>
            </a:endParaRPr>
          </a:p>
          <a:p>
            <a:pPr lvl="9" marL="2592000"/>
            <a:r>
              <a:rPr b="0" lang="fr-FR" sz="1600" spc="-1" strike="noStrike">
                <a:solidFill>
                  <a:srgbClr val="1c1c1c"/>
                </a:solidFill>
                <a:uFill>
                  <a:solidFill>
                    <a:srgbClr val="ffffff"/>
                  </a:solidFill>
                </a:uFill>
                <a:latin typeface="Source Sans Pro Light"/>
              </a:rPr>
              <a:t> </a:t>
            </a:r>
            <a:endParaRPr b="0" lang="fr-FR" sz="2000" spc="-1" strike="noStrike">
              <a:solidFill>
                <a:srgbClr val="1c1c1c"/>
              </a:solidFill>
              <a:uFill>
                <a:solidFill>
                  <a:srgbClr val="ffffff"/>
                </a:solidFill>
              </a:uFill>
              <a:latin typeface="Source Sans Pro Light"/>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p:txBody>
      </p:sp>
      <p:pic>
        <p:nvPicPr>
          <p:cNvPr id="136" name="" descr=""/>
          <p:cNvPicPr/>
          <p:nvPr/>
        </p:nvPicPr>
        <p:blipFill>
          <a:blip r:embed="rId1"/>
          <a:stretch/>
        </p:blipFill>
        <p:spPr>
          <a:xfrm>
            <a:off x="5402160" y="900000"/>
            <a:ext cx="4425840" cy="590400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La technologie des drones</a:t>
            </a:r>
            <a:endParaRPr b="1" lang="fr-FR" sz="3000" spc="-1" strike="noStrike">
              <a:solidFill>
                <a:srgbClr val="ffffff"/>
              </a:solidFill>
              <a:uFill>
                <a:solidFill>
                  <a:srgbClr val="ffffff"/>
                </a:solidFill>
              </a:uFill>
              <a:latin typeface="Source Sans Pro Black"/>
            </a:endParaRPr>
          </a:p>
        </p:txBody>
      </p:sp>
      <p:sp>
        <p:nvSpPr>
          <p:cNvPr id="138" name="TextShape 2"/>
          <p:cNvSpPr txBox="1"/>
          <p:nvPr/>
        </p:nvSpPr>
        <p:spPr>
          <a:xfrm>
            <a:off x="216000" y="1008000"/>
            <a:ext cx="9648000" cy="1944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Le drone (architecture intégrée)</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Un système intégré ou centralisé permet le développement de fonctionnalités comme le « tracking » ou l’évitement d’obstacles.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La contrôleur de vol Snapdragon et le système d’exploitation PX4 (On peut développer ses propres programmes)</a:t>
            </a:r>
            <a:endParaRPr b="1" lang="fr-FR" sz="1200" spc="-1" strike="noStrike">
              <a:solidFill>
                <a:srgbClr val="1c1c1c"/>
              </a:solidFill>
              <a:uFill>
                <a:solidFill>
                  <a:srgbClr val="ffffff"/>
                </a:solidFill>
              </a:uFill>
              <a:latin typeface="Source Sans Pro Semibold"/>
            </a:endParaRPr>
          </a:p>
          <a:p>
            <a:pPr lvl="3" marL="864000"/>
            <a:r>
              <a:rPr b="0" lang="fr-FR" sz="1600" spc="-1" strike="noStrike">
                <a:solidFill>
                  <a:srgbClr val="1c1c1c"/>
                </a:solidFill>
                <a:uFill>
                  <a:solidFill>
                    <a:srgbClr val="ffffff"/>
                  </a:solidFill>
                </a:uFill>
                <a:latin typeface="Source Sans Pro Light"/>
              </a:rPr>
              <a:t> </a:t>
            </a:r>
            <a:endParaRPr b="0" lang="fr-FR" sz="1600" spc="-1" strike="noStrike">
              <a:solidFill>
                <a:srgbClr val="1c1c1c"/>
              </a:solidFill>
              <a:uFill>
                <a:solidFill>
                  <a:srgbClr val="ffffff"/>
                </a:solidFill>
              </a:uFill>
              <a:latin typeface="Source Sans Pro Light"/>
            </a:endParaRPr>
          </a:p>
          <a:p>
            <a:pPr lvl="3" marL="864000"/>
            <a:r>
              <a:rPr b="0" lang="fr-FR" sz="1600" spc="-1" strike="noStrike">
                <a:solidFill>
                  <a:srgbClr val="1c1c1c"/>
                </a:solidFill>
                <a:uFill>
                  <a:solidFill>
                    <a:srgbClr val="ffffff"/>
                  </a:solidFill>
                </a:uFill>
                <a:latin typeface="Source Sans Pro Light"/>
              </a:rPr>
              <a:t> </a:t>
            </a:r>
            <a:endParaRPr b="0" lang="fr-FR" sz="1600" spc="-1" strike="noStrike">
              <a:solidFill>
                <a:srgbClr val="1c1c1c"/>
              </a:solidFill>
              <a:uFill>
                <a:solidFill>
                  <a:srgbClr val="ffffff"/>
                </a:solidFill>
              </a:uFill>
              <a:latin typeface="Source Sans Pro Light"/>
            </a:endParaRPr>
          </a:p>
          <a:p>
            <a:pPr lvl="9" marL="2592000"/>
            <a:r>
              <a:rPr b="0" lang="fr-FR" sz="1600" spc="-1" strike="noStrike">
                <a:solidFill>
                  <a:srgbClr val="1c1c1c"/>
                </a:solidFill>
                <a:uFill>
                  <a:solidFill>
                    <a:srgbClr val="ffffff"/>
                  </a:solidFill>
                </a:uFill>
                <a:latin typeface="Source Sans Pro Light"/>
              </a:rPr>
              <a:t> </a:t>
            </a:r>
            <a:endParaRPr b="0" lang="fr-FR" sz="2000" spc="-1" strike="noStrike">
              <a:solidFill>
                <a:srgbClr val="1c1c1c"/>
              </a:solidFill>
              <a:uFill>
                <a:solidFill>
                  <a:srgbClr val="ffffff"/>
                </a:solidFill>
              </a:uFill>
              <a:latin typeface="Source Sans Pro Light"/>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1200" spc="-1" strike="noStrike">
              <a:solidFill>
                <a:srgbClr val="1c1c1c"/>
              </a:solidFill>
              <a:uFill>
                <a:solidFill>
                  <a:srgbClr val="ffffff"/>
                </a:solidFill>
              </a:uFill>
              <a:latin typeface="Source Sans Pro Semibold"/>
            </a:endParaRPr>
          </a:p>
        </p:txBody>
      </p:sp>
      <p:pic>
        <p:nvPicPr>
          <p:cNvPr id="139" name="" descr=""/>
          <p:cNvPicPr/>
          <p:nvPr/>
        </p:nvPicPr>
        <p:blipFill>
          <a:blip r:embed="rId1"/>
          <a:stretch/>
        </p:blipFill>
        <p:spPr>
          <a:xfrm>
            <a:off x="180000" y="3312000"/>
            <a:ext cx="5885640" cy="3312000"/>
          </a:xfrm>
          <a:prstGeom prst="rect">
            <a:avLst/>
          </a:prstGeom>
          <a:ln>
            <a:noFill/>
          </a:ln>
        </p:spPr>
      </p:pic>
      <p:pic>
        <p:nvPicPr>
          <p:cNvPr id="140" name="" descr=""/>
          <p:cNvPicPr/>
          <p:nvPr/>
        </p:nvPicPr>
        <p:blipFill>
          <a:blip r:embed="rId2"/>
          <a:stretch/>
        </p:blipFill>
        <p:spPr>
          <a:xfrm>
            <a:off x="5339160" y="3076920"/>
            <a:ext cx="4632840" cy="376308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La législation en France</a:t>
            </a:r>
            <a:endParaRPr b="1" lang="fr-FR" sz="3000" spc="-1" strike="noStrike">
              <a:solidFill>
                <a:srgbClr val="ffffff"/>
              </a:solidFill>
              <a:uFill>
                <a:solidFill>
                  <a:srgbClr val="ffffff"/>
                </a:solidFill>
              </a:uFill>
              <a:latin typeface="Source Sans Pro Black"/>
            </a:endParaRPr>
          </a:p>
        </p:txBody>
      </p:sp>
      <p:sp>
        <p:nvSpPr>
          <p:cNvPr id="85" name="TextShape 2"/>
          <p:cNvSpPr txBox="1"/>
          <p:nvPr/>
        </p:nvSpPr>
        <p:spPr>
          <a:xfrm>
            <a:off x="216000" y="1008000"/>
            <a:ext cx="9648000" cy="79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Une législation spécifique pour les « activités particulières » construite autour de 4 scénarios opérationnels</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pic>
        <p:nvPicPr>
          <p:cNvPr id="86" name="" descr=""/>
          <p:cNvPicPr/>
          <p:nvPr/>
        </p:nvPicPr>
        <p:blipFill>
          <a:blip r:embed="rId1"/>
          <a:stretch/>
        </p:blipFill>
        <p:spPr>
          <a:xfrm>
            <a:off x="288000" y="1739160"/>
            <a:ext cx="9538560" cy="3804840"/>
          </a:xfrm>
          <a:prstGeom prst="rect">
            <a:avLst/>
          </a:prstGeom>
          <a:ln>
            <a:noFill/>
          </a:ln>
        </p:spPr>
      </p:pic>
      <p:sp>
        <p:nvSpPr>
          <p:cNvPr id="87" name="TextShape 3"/>
          <p:cNvSpPr txBox="1"/>
          <p:nvPr/>
        </p:nvSpPr>
        <p:spPr>
          <a:xfrm>
            <a:off x="216000" y="6048000"/>
            <a:ext cx="9648000" cy="79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Seul le scénario S4 permet le survol de tiers.</a:t>
            </a:r>
            <a:endParaRPr b="1" lang="fr-FR" sz="2600" spc="-1" strike="noStrike">
              <a:solidFill>
                <a:srgbClr val="1c1c1c"/>
              </a:solidFill>
              <a:uFill>
                <a:solidFill>
                  <a:srgbClr val="ffffff"/>
                </a:solidFill>
              </a:uFill>
              <a:latin typeface="Source Sans Pro Semibold"/>
            </a:endParaRPr>
          </a:p>
          <a:p>
            <a:r>
              <a:rPr b="1" lang="fr-FR" sz="1600" spc="-1" strike="noStrike">
                <a:solidFill>
                  <a:srgbClr val="1c1c1c"/>
                </a:solidFill>
                <a:uFill>
                  <a:solidFill>
                    <a:srgbClr val="ffffff"/>
                  </a:solidFill>
                </a:uFill>
                <a:latin typeface="Source Sans Pro Semibold"/>
              </a:rPr>
              <a:t>Il nécessite un certificat d’aptitude « pratique » au pilotage d’un aéronef habité.</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La technologie des drones</a:t>
            </a:r>
            <a:endParaRPr b="1" lang="fr-FR" sz="3000" spc="-1" strike="noStrike">
              <a:solidFill>
                <a:srgbClr val="ffffff"/>
              </a:solidFill>
              <a:uFill>
                <a:solidFill>
                  <a:srgbClr val="ffffff"/>
                </a:solidFill>
              </a:uFill>
              <a:latin typeface="Source Sans Pro Black"/>
            </a:endParaRPr>
          </a:p>
        </p:txBody>
      </p:sp>
      <p:sp>
        <p:nvSpPr>
          <p:cNvPr id="142"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Les moyens de communication</a:t>
            </a:r>
            <a:endParaRPr b="1" lang="fr-FR" sz="1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La radio-commande : télémétrie, commandes et vidéo, sur des canaux séparés.</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Wi-Fi : télémétrie, commandes et vidéo sur des canaux communs ou séparés (portée limitée).</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4G LTE : télémétrie (portée étendue). Les systèmes LTE complets sont en développement.</a:t>
            </a:r>
            <a:endParaRPr b="1" lang="fr-FR" sz="1600" spc="-1" strike="noStrike">
              <a:solidFill>
                <a:srgbClr val="1c1c1c"/>
              </a:solidFill>
              <a:uFill>
                <a:solidFill>
                  <a:srgbClr val="ffffff"/>
                </a:solidFill>
              </a:uFill>
              <a:latin typeface="Source Sans Pro Semibold"/>
              <a:ea typeface="源ノ角ゴシック Medium"/>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La technologie des drones</a:t>
            </a:r>
            <a:endParaRPr b="1" lang="fr-FR" sz="3000" spc="-1" strike="noStrike">
              <a:solidFill>
                <a:srgbClr val="ffffff"/>
              </a:solidFill>
              <a:uFill>
                <a:solidFill>
                  <a:srgbClr val="ffffff"/>
                </a:solidFill>
              </a:uFill>
              <a:latin typeface="Source Sans Pro Black"/>
            </a:endParaRPr>
          </a:p>
        </p:txBody>
      </p:sp>
      <p:sp>
        <p:nvSpPr>
          <p:cNvPr id="144"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Les failles de sécurité</a:t>
            </a:r>
            <a:endParaRPr b="1" lang="fr-FR" sz="1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Attaques sur les drones de loisirs : Icarus (DSMx) et attaques sur l’AR drone Parrot (Attaque informatique)</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Les drones sont des ordinateurs volants. Pour le moment les systèmes propriétaires protègent les drones professionnels. Les systèmes ouverts comme Snapdragon Flight les exposent. (!!!! =&gt; une migration confirmée ?)</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Nécessité de maîtriser son système et de mettre en place une politique de sécurité sur l’ensemble du système. </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4G LTE : Les systèmes de drones seront-ils isolés du réseaux internet ? </a:t>
            </a:r>
            <a:endParaRPr b="1" lang="fr-FR" sz="1600" spc="-1" strike="noStrike">
              <a:solidFill>
                <a:srgbClr val="1c1c1c"/>
              </a:solidFill>
              <a:uFill>
                <a:solidFill>
                  <a:srgbClr val="ffffff"/>
                </a:solidFill>
              </a:uFill>
              <a:latin typeface="Source Sans Pro Semibold"/>
              <a:ea typeface="源ノ角ゴシック Medium"/>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Les types de drone</a:t>
            </a:r>
            <a:endParaRPr b="1" lang="fr-FR" sz="3000" spc="-1" strike="noStrike">
              <a:solidFill>
                <a:srgbClr val="ffffff"/>
              </a:solidFill>
              <a:uFill>
                <a:solidFill>
                  <a:srgbClr val="ffffff"/>
                </a:solidFill>
              </a:uFill>
              <a:latin typeface="Source Sans Pro Black"/>
            </a:endParaRPr>
          </a:p>
        </p:txBody>
      </p:sp>
      <p:sp>
        <p:nvSpPr>
          <p:cNvPr id="146"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Les drones à voilures fixes</a:t>
            </a:r>
            <a:endParaRPr b="1" lang="fr-FR" sz="1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Longue portée. Pilotés hors vue par programmation de vol</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Autonomie (portance naturelle)</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Chers</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Scénarios S2 et S4</a:t>
            </a:r>
            <a:endParaRPr b="1" lang="fr-FR" sz="1600" spc="-1" strike="noStrike">
              <a:solidFill>
                <a:srgbClr val="1c1c1c"/>
              </a:solidFill>
              <a:uFill>
                <a:solidFill>
                  <a:srgbClr val="ffffff"/>
                </a:solidFill>
              </a:uFill>
              <a:latin typeface="Source Sans Pro Semibold"/>
              <a:ea typeface="源ノ角ゴシック Medium"/>
            </a:endParaRPr>
          </a:p>
        </p:txBody>
      </p:sp>
      <p:pic>
        <p:nvPicPr>
          <p:cNvPr id="147" name="" descr=""/>
          <p:cNvPicPr/>
          <p:nvPr/>
        </p:nvPicPr>
        <p:blipFill>
          <a:blip r:embed="rId1"/>
          <a:stretch/>
        </p:blipFill>
        <p:spPr>
          <a:xfrm>
            <a:off x="4608000" y="3709440"/>
            <a:ext cx="5240160" cy="305856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Les types de drone</a:t>
            </a:r>
            <a:endParaRPr b="1" lang="fr-FR" sz="3000" spc="-1" strike="noStrike">
              <a:solidFill>
                <a:srgbClr val="ffffff"/>
              </a:solidFill>
              <a:uFill>
                <a:solidFill>
                  <a:srgbClr val="ffffff"/>
                </a:solidFill>
              </a:uFill>
              <a:latin typeface="Source Sans Pro Black"/>
            </a:endParaRPr>
          </a:p>
        </p:txBody>
      </p:sp>
      <p:sp>
        <p:nvSpPr>
          <p:cNvPr id="149"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Les drones à voilures tournantes (légers)</a:t>
            </a:r>
            <a:endParaRPr b="1" lang="fr-FR" sz="1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Courte portée. Pilotés en vue par commande directe ou par programmation de vol.</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Multitâches. Pas de travaux en hauteur</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économiques</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Scénarios S1, S2 et S3</a:t>
            </a:r>
            <a:endParaRPr b="1" lang="fr-FR" sz="1600" spc="-1" strike="noStrike">
              <a:solidFill>
                <a:srgbClr val="1c1c1c"/>
              </a:solidFill>
              <a:uFill>
                <a:solidFill>
                  <a:srgbClr val="ffffff"/>
                </a:solidFill>
              </a:uFill>
              <a:latin typeface="Source Sans Pro Semibold"/>
              <a:ea typeface="源ノ角ゴシック Medium"/>
            </a:endParaRPr>
          </a:p>
        </p:txBody>
      </p:sp>
      <p:pic>
        <p:nvPicPr>
          <p:cNvPr id="150" name="" descr=""/>
          <p:cNvPicPr/>
          <p:nvPr/>
        </p:nvPicPr>
        <p:blipFill>
          <a:blip r:embed="rId1"/>
          <a:stretch/>
        </p:blipFill>
        <p:spPr>
          <a:xfrm>
            <a:off x="4104000" y="2476800"/>
            <a:ext cx="5760000" cy="431964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Les types de drone</a:t>
            </a:r>
            <a:endParaRPr b="1" lang="fr-FR" sz="3000" spc="-1" strike="noStrike">
              <a:solidFill>
                <a:srgbClr val="ffffff"/>
              </a:solidFill>
              <a:uFill>
                <a:solidFill>
                  <a:srgbClr val="ffffff"/>
                </a:solidFill>
              </a:uFill>
              <a:latin typeface="Source Sans Pro Black"/>
            </a:endParaRPr>
          </a:p>
        </p:txBody>
      </p:sp>
      <p:sp>
        <p:nvSpPr>
          <p:cNvPr id="152"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Les drones à voilures tournantes (porteurs)</a:t>
            </a:r>
            <a:endParaRPr b="1" lang="fr-FR" sz="1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Courte portée. Pilotés en vue par commande directe ou par programmation de vol.</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Tâche spécifique. </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Chers</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rPr>
              <a:t>Principalement Scénarios S1 et S3</a:t>
            </a:r>
            <a:endParaRPr b="1" lang="fr-FR" sz="1600" spc="-1" strike="noStrike">
              <a:solidFill>
                <a:srgbClr val="1c1c1c"/>
              </a:solidFill>
              <a:uFill>
                <a:solidFill>
                  <a:srgbClr val="ffffff"/>
                </a:solidFill>
              </a:uFill>
              <a:latin typeface="Source Sans Pro Semibold"/>
              <a:ea typeface="源ノ角ゴシック Medium"/>
            </a:endParaRPr>
          </a:p>
        </p:txBody>
      </p:sp>
      <p:pic>
        <p:nvPicPr>
          <p:cNvPr id="153" name="" descr=""/>
          <p:cNvPicPr/>
          <p:nvPr/>
        </p:nvPicPr>
        <p:blipFill>
          <a:blip r:embed="rId1"/>
          <a:stretch/>
        </p:blipFill>
        <p:spPr>
          <a:xfrm>
            <a:off x="5165280" y="3528000"/>
            <a:ext cx="4698720" cy="320040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Les types de drone</a:t>
            </a:r>
            <a:endParaRPr b="1" lang="fr-FR" sz="3000" spc="-1" strike="noStrike">
              <a:solidFill>
                <a:srgbClr val="ffffff"/>
              </a:solidFill>
              <a:uFill>
                <a:solidFill>
                  <a:srgbClr val="ffffff"/>
                </a:solidFill>
              </a:uFill>
              <a:latin typeface="Source Sans Pro Black"/>
            </a:endParaRPr>
          </a:p>
        </p:txBody>
      </p:sp>
      <p:sp>
        <p:nvSpPr>
          <p:cNvPr id="155" name="TextShape 2"/>
          <p:cNvSpPr txBox="1"/>
          <p:nvPr/>
        </p:nvSpPr>
        <p:spPr>
          <a:xfrm>
            <a:off x="216000" y="1008000"/>
            <a:ext cx="9648000" cy="504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Comparatif</a:t>
            </a:r>
            <a:endParaRPr b="1" lang="fr-FR" sz="1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ndParaRPr>
          </a:p>
        </p:txBody>
      </p:sp>
      <p:pic>
        <p:nvPicPr>
          <p:cNvPr id="156" name="" descr=""/>
          <p:cNvPicPr/>
          <p:nvPr/>
        </p:nvPicPr>
        <p:blipFill>
          <a:blip r:embed="rId1"/>
          <a:stretch/>
        </p:blipFill>
        <p:spPr>
          <a:xfrm>
            <a:off x="4712760" y="4343400"/>
            <a:ext cx="9000" cy="9000"/>
          </a:xfrm>
          <a:prstGeom prst="rect">
            <a:avLst/>
          </a:prstGeom>
          <a:ln>
            <a:noFill/>
          </a:ln>
        </p:spPr>
      </p:pic>
      <p:pic>
        <p:nvPicPr>
          <p:cNvPr id="157" name="" descr=""/>
          <p:cNvPicPr/>
          <p:nvPr/>
        </p:nvPicPr>
        <p:blipFill>
          <a:blip r:embed="rId2"/>
          <a:stretch/>
        </p:blipFill>
        <p:spPr>
          <a:xfrm>
            <a:off x="4712760" y="2707200"/>
            <a:ext cx="9000" cy="9000"/>
          </a:xfrm>
          <a:prstGeom prst="rect">
            <a:avLst/>
          </a:prstGeom>
          <a:ln>
            <a:noFill/>
          </a:ln>
        </p:spPr>
      </p:pic>
      <p:graphicFrame>
        <p:nvGraphicFramePr>
          <p:cNvPr id="158" name=""/>
          <p:cNvGraphicFramePr/>
          <p:nvPr/>
        </p:nvGraphicFramePr>
        <p:xfrm>
          <a:off x="720000" y="1424520"/>
          <a:ext cx="9072000" cy="5271480"/>
        </p:xfrm>
        <a:graphic>
          <a:graphicData uri="http://schemas.openxmlformats.org/drawingml/2006/chart">
            <c:chart xmlns:c="http://schemas.openxmlformats.org/drawingml/2006/chart" xmlns:r="http://schemas.openxmlformats.org/officeDocument/2006/relationships" r:id="rId3"/>
          </a:graphicData>
        </a:graphic>
      </p:graphicFrame>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Les enjeux sociétaux</a:t>
            </a:r>
            <a:endParaRPr b="1" lang="fr-FR" sz="3000" spc="-1" strike="noStrike">
              <a:solidFill>
                <a:srgbClr val="ffffff"/>
              </a:solidFill>
              <a:uFill>
                <a:solidFill>
                  <a:srgbClr val="ffffff"/>
                </a:solidFill>
              </a:uFill>
              <a:latin typeface="Source Sans Pro Black"/>
            </a:endParaRPr>
          </a:p>
        </p:txBody>
      </p:sp>
      <p:sp>
        <p:nvSpPr>
          <p:cNvPr id="160" name="TextShape 2"/>
          <p:cNvSpPr txBox="1"/>
          <p:nvPr/>
        </p:nvSpPr>
        <p:spPr>
          <a:xfrm>
            <a:off x="216000" y="1008000"/>
            <a:ext cx="9648000" cy="5832000"/>
          </a:xfrm>
          <a:prstGeom prst="rect">
            <a:avLst/>
          </a:prstGeom>
          <a:noFill/>
          <a:ln>
            <a:noFill/>
          </a:ln>
        </p:spPr>
        <p:txBody>
          <a:bodyPr lIns="0" rIns="0" tIns="0" bIns="0" anchor="ctr"/>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rPr>
              <a:t>Importance d’un cadre législatif solide (bien défini)</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rPr>
              <a:t>Large expansion ou marché de niche ? =&gt; Au delà du fantasme : La rentabilité.</a:t>
            </a:r>
            <a:endParaRPr b="1" lang="fr-FR" sz="1600" spc="-1" strike="noStrike">
              <a:solidFill>
                <a:srgbClr val="1c1c1c"/>
              </a:solidFill>
              <a:uFill>
                <a:solidFill>
                  <a:srgbClr val="ffffff"/>
                </a:solidFill>
              </a:uFill>
              <a:latin typeface="Source Sans Pro Semibold"/>
              <a:ea typeface="源ノ角ゴシック Medium"/>
            </a:endParaRPr>
          </a:p>
          <a:p>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a typeface="源ノ角ゴシック Medium"/>
            </a:endParaRPr>
          </a:p>
        </p:txBody>
      </p:sp>
      <p:pic>
        <p:nvPicPr>
          <p:cNvPr id="161" name="" descr=""/>
          <p:cNvPicPr/>
          <p:nvPr/>
        </p:nvPicPr>
        <p:blipFill>
          <a:blip r:embed="rId1"/>
          <a:stretch/>
        </p:blipFill>
        <p:spPr>
          <a:xfrm>
            <a:off x="4712760" y="4343400"/>
            <a:ext cx="9000" cy="9000"/>
          </a:xfrm>
          <a:prstGeom prst="rect">
            <a:avLst/>
          </a:prstGeom>
          <a:ln>
            <a:noFill/>
          </a:ln>
        </p:spPr>
      </p:pic>
      <p:pic>
        <p:nvPicPr>
          <p:cNvPr id="162" name="" descr=""/>
          <p:cNvPicPr/>
          <p:nvPr/>
        </p:nvPicPr>
        <p:blipFill>
          <a:blip r:embed="rId2"/>
          <a:stretch/>
        </p:blipFill>
        <p:spPr>
          <a:xfrm>
            <a:off x="4712760" y="2707200"/>
            <a:ext cx="9000" cy="900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Les innovations technologiques</a:t>
            </a:r>
            <a:endParaRPr b="1" lang="fr-FR" sz="3000" spc="-1" strike="noStrike">
              <a:solidFill>
                <a:srgbClr val="ffffff"/>
              </a:solidFill>
              <a:uFill>
                <a:solidFill>
                  <a:srgbClr val="ffffff"/>
                </a:solidFill>
              </a:uFill>
              <a:latin typeface="Source Sans Pro Black"/>
            </a:endParaRPr>
          </a:p>
        </p:txBody>
      </p:sp>
      <p:sp>
        <p:nvSpPr>
          <p:cNvPr id="164" name="TextShape 2"/>
          <p:cNvSpPr txBox="1"/>
          <p:nvPr/>
        </p:nvSpPr>
        <p:spPr>
          <a:xfrm>
            <a:off x="216000" y="1008000"/>
            <a:ext cx="9648000" cy="5832000"/>
          </a:xfrm>
          <a:prstGeom prst="rect">
            <a:avLst/>
          </a:prstGeom>
          <a:noFill/>
          <a:ln>
            <a:noFill/>
          </a:ln>
        </p:spPr>
        <p:txBody>
          <a:bodyPr lIns="0" rIns="0" tIns="0" bIns="0" anchor="ctr"/>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rPr>
              <a:t>Intelligence Artificielle =&gt; Auto-pilote apprenant et évolutif (adaptation à l’environnement)</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rPr>
              <a:t>LTE/5G =&gt; Possibilité de contrôler une flotte de drone sur un réseau étendu</a:t>
            </a:r>
            <a:endParaRPr b="1" lang="fr-FR" sz="1600" spc="-1" strike="noStrike">
              <a:solidFill>
                <a:srgbClr val="1c1c1c"/>
              </a:solidFill>
              <a:uFill>
                <a:solidFill>
                  <a:srgbClr val="ffffff"/>
                </a:solidFill>
              </a:uFill>
              <a:latin typeface="Source Sans Pro Semibold"/>
              <a:ea typeface="源ノ角ゴシック Medium"/>
            </a:endParaRPr>
          </a:p>
          <a:p>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a typeface="源ノ角ゴシック Medium"/>
            </a:endParaRPr>
          </a:p>
        </p:txBody>
      </p:sp>
      <p:pic>
        <p:nvPicPr>
          <p:cNvPr id="165" name="" descr=""/>
          <p:cNvPicPr/>
          <p:nvPr/>
        </p:nvPicPr>
        <p:blipFill>
          <a:blip r:embed="rId1"/>
          <a:stretch/>
        </p:blipFill>
        <p:spPr>
          <a:xfrm>
            <a:off x="4712760" y="4343400"/>
            <a:ext cx="9000" cy="9000"/>
          </a:xfrm>
          <a:prstGeom prst="rect">
            <a:avLst/>
          </a:prstGeom>
          <a:ln>
            <a:noFill/>
          </a:ln>
        </p:spPr>
      </p:pic>
      <p:pic>
        <p:nvPicPr>
          <p:cNvPr id="166" name="" descr=""/>
          <p:cNvPicPr/>
          <p:nvPr/>
        </p:nvPicPr>
        <p:blipFill>
          <a:blip r:embed="rId2"/>
          <a:stretch/>
        </p:blipFill>
        <p:spPr>
          <a:xfrm>
            <a:off x="4712760" y="2707200"/>
            <a:ext cx="9000" cy="900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Pour finir </a:t>
            </a:r>
            <a:endParaRPr b="1" lang="fr-FR" sz="3000" spc="-1" strike="noStrike">
              <a:solidFill>
                <a:srgbClr val="ffffff"/>
              </a:solidFill>
              <a:uFill>
                <a:solidFill>
                  <a:srgbClr val="ffffff"/>
                </a:solidFill>
              </a:uFill>
              <a:latin typeface="Source Sans Pro Black"/>
            </a:endParaRPr>
          </a:p>
        </p:txBody>
      </p:sp>
      <p:sp>
        <p:nvSpPr>
          <p:cNvPr id="168" name="TextShape 2"/>
          <p:cNvSpPr txBox="1"/>
          <p:nvPr/>
        </p:nvSpPr>
        <p:spPr>
          <a:xfrm>
            <a:off x="216000" y="1008000"/>
            <a:ext cx="9648000" cy="5832000"/>
          </a:xfrm>
          <a:prstGeom prst="rect">
            <a:avLst/>
          </a:prstGeom>
          <a:noFill/>
          <a:ln>
            <a:noFill/>
          </a:ln>
        </p:spPr>
        <p:txBody>
          <a:bodyPr lIns="0" rIns="0" tIns="0" bIns="0" anchor="ctr"/>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rPr>
              <a:t>Merci de votre attention</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a typeface="源ノ角ゴシック Medium"/>
            </a:endParaRPr>
          </a:p>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rPr>
              <a:t>Des questions ?</a:t>
            </a:r>
            <a:endParaRPr b="1" lang="fr-FR" sz="1600" spc="-1" strike="noStrike">
              <a:solidFill>
                <a:srgbClr val="1c1c1c"/>
              </a:solidFill>
              <a:uFill>
                <a:solidFill>
                  <a:srgbClr val="ffffff"/>
                </a:solidFill>
              </a:uFill>
              <a:latin typeface="Source Sans Pro Semibold"/>
              <a:ea typeface="源ノ角ゴシック Medium"/>
            </a:endParaRPr>
          </a:p>
          <a:p>
            <a:pPr/>
            <a:r>
              <a:rPr b="1" lang="fr-FR" sz="1600" spc="-1" strike="noStrike">
                <a:solidFill>
                  <a:srgbClr val="1c1c1c"/>
                </a:solidFill>
                <a:uFill>
                  <a:solidFill>
                    <a:srgbClr val="ffffff"/>
                  </a:solidFill>
                </a:uFill>
                <a:latin typeface="Source Sans Pro Semibold"/>
              </a:rPr>
              <a:t> </a:t>
            </a:r>
            <a:endParaRPr b="1" lang="fr-FR" sz="1600" spc="-1" strike="noStrike">
              <a:solidFill>
                <a:srgbClr val="1c1c1c"/>
              </a:solidFill>
              <a:uFill>
                <a:solidFill>
                  <a:srgbClr val="ffffff"/>
                </a:solidFill>
              </a:uFill>
              <a:latin typeface="Source Sans Pro Semibold"/>
              <a:ea typeface="源ノ角ゴシック Medium"/>
            </a:endParaRPr>
          </a:p>
        </p:txBody>
      </p:sp>
      <p:pic>
        <p:nvPicPr>
          <p:cNvPr id="169" name="" descr=""/>
          <p:cNvPicPr/>
          <p:nvPr/>
        </p:nvPicPr>
        <p:blipFill>
          <a:blip r:embed="rId1"/>
          <a:stretch/>
        </p:blipFill>
        <p:spPr>
          <a:xfrm>
            <a:off x="4712760" y="4343400"/>
            <a:ext cx="9000" cy="9000"/>
          </a:xfrm>
          <a:prstGeom prst="rect">
            <a:avLst/>
          </a:prstGeom>
          <a:ln>
            <a:noFill/>
          </a:ln>
        </p:spPr>
      </p:pic>
      <p:pic>
        <p:nvPicPr>
          <p:cNvPr id="170" name="" descr=""/>
          <p:cNvPicPr/>
          <p:nvPr/>
        </p:nvPicPr>
        <p:blipFill>
          <a:blip r:embed="rId2"/>
          <a:stretch/>
        </p:blipFill>
        <p:spPr>
          <a:xfrm>
            <a:off x="4712760" y="2707200"/>
            <a:ext cx="9000" cy="900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La législation en France</a:t>
            </a:r>
            <a:endParaRPr b="1" lang="fr-FR" sz="3000" spc="-1" strike="noStrike">
              <a:solidFill>
                <a:srgbClr val="ffffff"/>
              </a:solidFill>
              <a:uFill>
                <a:solidFill>
                  <a:srgbClr val="ffffff"/>
                </a:solidFill>
              </a:uFill>
              <a:latin typeface="Source Sans Pro Black"/>
            </a:endParaRPr>
          </a:p>
        </p:txBody>
      </p:sp>
      <p:sp>
        <p:nvSpPr>
          <p:cNvPr id="89" name="TextShape 2"/>
          <p:cNvSpPr txBox="1"/>
          <p:nvPr/>
        </p:nvSpPr>
        <p:spPr>
          <a:xfrm>
            <a:off x="216000" y="1008000"/>
            <a:ext cx="9648000" cy="5832000"/>
          </a:xfrm>
          <a:prstGeom prst="rect">
            <a:avLst/>
          </a:prstGeom>
          <a:noFill/>
          <a:ln>
            <a:noFill/>
          </a:ln>
        </p:spPr>
        <p:txBody>
          <a:bodyPr lIns="0" rIns="0" tIns="0" bIns="0" anchor="ctr"/>
          <a:p>
            <a:pPr/>
            <a:r>
              <a:rPr b="1" lang="fr-FR" sz="1600" spc="-1" strike="noStrike">
                <a:solidFill>
                  <a:srgbClr val="1c1c1c"/>
                </a:solidFill>
                <a:uFill>
                  <a:solidFill>
                    <a:srgbClr val="ffffff"/>
                  </a:solidFill>
                </a:uFill>
                <a:latin typeface="Source Sans Pro Semibold"/>
              </a:rPr>
              <a:t>Quelques règles d’ordre général</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L’exploitant doit déclarer son activité et être en possession d’un M.A.P.</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Le pilote doit avoir au minimum un certificat d’aptitude « théorique » au pilotage d’un aéronef habité.</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Les vols de nuit sont interdits (sauf dérogation).</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La future loi prévoit un enregistrement informatique de tous les drones.</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200" spc="-1" strike="noStrike">
                <a:solidFill>
                  <a:srgbClr val="1c1c1c"/>
                </a:solidFill>
                <a:uFill>
                  <a:solidFill>
                    <a:srgbClr val="ffffff"/>
                  </a:solidFill>
                </a:uFill>
                <a:latin typeface="Source Sans Pro Semibold"/>
                <a:ea typeface="源ノ角ゴシック Medium"/>
              </a:rPr>
              <a:t>L’épandage de produits phytopharmaceutique par voie aérienne est interdit. </a:t>
            </a:r>
            <a:endParaRPr b="1" lang="fr-FR" sz="2600" spc="-1" strike="noStrike">
              <a:solidFill>
                <a:srgbClr val="1c1c1c"/>
              </a:solidFill>
              <a:uFill>
                <a:solidFill>
                  <a:srgbClr val="ffffff"/>
                </a:solidFill>
              </a:uFill>
              <a:latin typeface="Source Sans Pro Semibold"/>
            </a:endParaRPr>
          </a:p>
          <a:p>
            <a:pPr marL="216000" indent="-216000">
              <a:buClr>
                <a:srgbClr val="000000"/>
              </a:buClr>
              <a:buSzPct val="45000"/>
              <a:buFont typeface="Wingdings" charset="2"/>
              <a:buChar char=""/>
            </a:pPr>
            <a:r>
              <a:rPr b="1" lang="fr-FR" sz="1600" spc="-1" strike="noStrike">
                <a:solidFill>
                  <a:srgbClr val="1c1c1c"/>
                </a:solidFill>
                <a:uFill>
                  <a:solidFill>
                    <a:srgbClr val="ffffff"/>
                  </a:solidFill>
                </a:uFill>
                <a:latin typeface="Source Sans Pro Semibold"/>
                <a:ea typeface="源ノ角ゴシック Medium"/>
              </a:rPr>
              <a:t>Un cadre législatif bien défini pour favoriser le développement d’un nouveau secteur économique. </a:t>
            </a:r>
            <a:endParaRPr b="1" lang="fr-FR" sz="2600" spc="-1" strike="noStrike">
              <a:solidFill>
                <a:srgbClr val="1c1c1c"/>
              </a:solidFill>
              <a:uFill>
                <a:solidFill>
                  <a:srgbClr val="ffffff"/>
                </a:solidFill>
              </a:uFill>
              <a:latin typeface="Source Sans Pro Semibold"/>
            </a:endParaRPr>
          </a:p>
          <a:p>
            <a:endParaRPr b="1" lang="fr-FR" sz="2600" spc="-1" strike="noStrike">
              <a:solidFill>
                <a:srgbClr val="1c1c1c"/>
              </a:solidFill>
              <a:uFill>
                <a:solidFill>
                  <a:srgbClr val="ffffff"/>
                </a:solidFill>
              </a:uFill>
              <a:latin typeface="Source Sans Pro Semibold"/>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Le marché des drones en France</a:t>
            </a:r>
            <a:endParaRPr b="1" lang="fr-FR" sz="3000" spc="-1" strike="noStrike">
              <a:solidFill>
                <a:srgbClr val="ffffff"/>
              </a:solidFill>
              <a:uFill>
                <a:solidFill>
                  <a:srgbClr val="ffffff"/>
                </a:solidFill>
              </a:uFill>
              <a:latin typeface="Source Sans Pro Black"/>
            </a:endParaRPr>
          </a:p>
        </p:txBody>
      </p:sp>
      <p:sp>
        <p:nvSpPr>
          <p:cNvPr id="91" name="TextShape 2"/>
          <p:cNvSpPr txBox="1"/>
          <p:nvPr/>
        </p:nvSpPr>
        <p:spPr>
          <a:xfrm>
            <a:off x="216360" y="1008000"/>
            <a:ext cx="9648000" cy="1656000"/>
          </a:xfrm>
          <a:prstGeom prst="rect">
            <a:avLst/>
          </a:prstGeom>
          <a:noFill/>
          <a:ln>
            <a:noFill/>
          </a:ln>
        </p:spPr>
        <p:txBody>
          <a:bodyPr lIns="0" rIns="0" tIns="0" bIns="0"/>
          <a:p>
            <a:pPr/>
            <a:r>
              <a:rPr b="1" lang="fr-FR" sz="1200" spc="-1" strike="noStrike">
                <a:solidFill>
                  <a:srgbClr val="1c1c1c"/>
                </a:solidFill>
                <a:uFill>
                  <a:solidFill>
                    <a:srgbClr val="ffffff"/>
                  </a:solidFill>
                </a:uFill>
                <a:latin typeface="Source Sans Pro Semibold"/>
              </a:rPr>
              <a:t>La France est un pays où on peut utiliser les drones. Ce qui en fait un pays pionnier dans de domaine.</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288 Millions de C.A. en 2015 en totalisant l’ensemble des drones civiles.</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Une forte utilisation dans le cinéma, l’agriculture et la topographie.</a:t>
            </a:r>
            <a:endParaRPr b="1" lang="fr-FR" sz="2600" spc="-1" strike="noStrike">
              <a:solidFill>
                <a:srgbClr val="1c1c1c"/>
              </a:solidFill>
              <a:uFill>
                <a:solidFill>
                  <a:srgbClr val="ffffff"/>
                </a:solidFill>
              </a:uFill>
              <a:latin typeface="Source Sans Pro Semibold"/>
            </a:endParaRPr>
          </a:p>
        </p:txBody>
      </p:sp>
      <p:pic>
        <p:nvPicPr>
          <p:cNvPr id="92" name="" descr=""/>
          <p:cNvPicPr/>
          <p:nvPr/>
        </p:nvPicPr>
        <p:blipFill>
          <a:blip r:embed="rId1"/>
          <a:stretch/>
        </p:blipFill>
        <p:spPr>
          <a:xfrm>
            <a:off x="216360" y="2790000"/>
            <a:ext cx="9647640" cy="39938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Le marché des drones dans le monde</a:t>
            </a:r>
            <a:endParaRPr b="1" lang="fr-FR" sz="3000" spc="-1" strike="noStrike">
              <a:solidFill>
                <a:srgbClr val="ffffff"/>
              </a:solidFill>
              <a:uFill>
                <a:solidFill>
                  <a:srgbClr val="ffffff"/>
                </a:solidFill>
              </a:uFill>
              <a:latin typeface="Source Sans Pro Black"/>
            </a:endParaRPr>
          </a:p>
        </p:txBody>
      </p:sp>
      <p:sp>
        <p:nvSpPr>
          <p:cNvPr id="94"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Étude de la société de conseils Gartner</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Chiffre d’affaire en Milliard de dollars</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Unités produits en Milliard</a:t>
            </a:r>
            <a:endParaRPr b="1" lang="fr-FR" sz="2600" spc="-1" strike="noStrike">
              <a:solidFill>
                <a:srgbClr val="1c1c1c"/>
              </a:solidFill>
              <a:uFill>
                <a:solidFill>
                  <a:srgbClr val="ffffff"/>
                </a:solidFill>
              </a:uFill>
              <a:latin typeface="Source Sans Pro Semibold"/>
            </a:endParaRPr>
          </a:p>
          <a:p>
            <a:pPr/>
            <a:r>
              <a:rPr b="1" lang="fr-FR" sz="2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graphicFrame>
        <p:nvGraphicFramePr>
          <p:cNvPr id="95" name=""/>
          <p:cNvGraphicFramePr/>
          <p:nvPr/>
        </p:nvGraphicFramePr>
        <p:xfrm>
          <a:off x="252000" y="2088000"/>
          <a:ext cx="9324000" cy="4725360"/>
        </p:xfrm>
        <a:graphic>
          <a:graphicData uri="http://schemas.openxmlformats.org/drawingml/2006/chart">
            <c:chart xmlns:c="http://schemas.openxmlformats.org/drawingml/2006/chart" xmlns:r="http://schemas.openxmlformats.org/officeDocument/2006/relationships" r:id="rId1"/>
          </a:graphicData>
        </a:graphic>
      </p:graphicFrame>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Le marché des drones dans le monde</a:t>
            </a:r>
            <a:endParaRPr b="1" lang="fr-FR" sz="3000" spc="-1" strike="noStrike">
              <a:solidFill>
                <a:srgbClr val="ffffff"/>
              </a:solidFill>
              <a:uFill>
                <a:solidFill>
                  <a:srgbClr val="ffffff"/>
                </a:solidFill>
              </a:uFill>
              <a:latin typeface="Source Sans Pro Black"/>
            </a:endParaRPr>
          </a:p>
        </p:txBody>
      </p:sp>
      <p:sp>
        <p:nvSpPr>
          <p:cNvPr id="97" name="TextShape 2"/>
          <p:cNvSpPr txBox="1"/>
          <p:nvPr/>
        </p:nvSpPr>
        <p:spPr>
          <a:xfrm>
            <a:off x="216000" y="1008000"/>
            <a:ext cx="9648000" cy="5832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Étude de la société de conseils Gartner</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Secteur de l’agriculture arrivé à saturation =&gt; Peu de moyen + faible valeur ajoutée des drones</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Les progrès techniques vont imposés une concurrence des drones de loisirs sur les drones professionnels</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Industrie des drones professionnels =&gt; une migration d’une plus-value matérielle vers une plus-value logicielle</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A l’horizon 2020, une part de marché prévue de 1 % pour l’usage des drones dans la livraison (pratiques internes).</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Un fantasme peu rentable...</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2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A quoi servent les drones ?</a:t>
            </a:r>
            <a:endParaRPr b="1" lang="fr-FR" sz="3000" spc="-1" strike="noStrike">
              <a:solidFill>
                <a:srgbClr val="ffffff"/>
              </a:solidFill>
              <a:uFill>
                <a:solidFill>
                  <a:srgbClr val="ffffff"/>
                </a:solidFill>
              </a:uFill>
              <a:latin typeface="Source Sans Pro Black"/>
            </a:endParaRPr>
          </a:p>
        </p:txBody>
      </p:sp>
      <p:sp>
        <p:nvSpPr>
          <p:cNvPr id="99" name="TextShape 2"/>
          <p:cNvSpPr txBox="1"/>
          <p:nvPr/>
        </p:nvSpPr>
        <p:spPr>
          <a:xfrm>
            <a:off x="216000" y="1008000"/>
            <a:ext cx="9648000" cy="1800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Dans l’industrie</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Inspection longues distances (voies ferrées, pipeline, réseau électrique)</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Recherche de défauts par infra-rouge (cellules photovoltaïques)</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pic>
        <p:nvPicPr>
          <p:cNvPr id="100" name="" descr=""/>
          <p:cNvPicPr/>
          <p:nvPr/>
        </p:nvPicPr>
        <p:blipFill>
          <a:blip r:embed="rId1"/>
          <a:stretch/>
        </p:blipFill>
        <p:spPr>
          <a:xfrm>
            <a:off x="5351760" y="3176640"/>
            <a:ext cx="4512240" cy="3384000"/>
          </a:xfrm>
          <a:prstGeom prst="rect">
            <a:avLst/>
          </a:prstGeom>
          <a:ln>
            <a:noFill/>
          </a:ln>
        </p:spPr>
      </p:pic>
      <p:pic>
        <p:nvPicPr>
          <p:cNvPr id="101" name="" descr=""/>
          <p:cNvPicPr/>
          <p:nvPr/>
        </p:nvPicPr>
        <p:blipFill>
          <a:blip r:embed="rId2"/>
          <a:stretch/>
        </p:blipFill>
        <p:spPr>
          <a:xfrm>
            <a:off x="216000" y="3132000"/>
            <a:ext cx="6095520" cy="342864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A quoi servent les drones ?</a:t>
            </a:r>
            <a:endParaRPr b="1" lang="fr-FR" sz="3000" spc="-1" strike="noStrike">
              <a:solidFill>
                <a:srgbClr val="ffffff"/>
              </a:solidFill>
              <a:uFill>
                <a:solidFill>
                  <a:srgbClr val="ffffff"/>
                </a:solidFill>
              </a:uFill>
              <a:latin typeface="Source Sans Pro Black"/>
            </a:endParaRPr>
          </a:p>
        </p:txBody>
      </p:sp>
      <p:sp>
        <p:nvSpPr>
          <p:cNvPr id="103" name="TextShape 2"/>
          <p:cNvSpPr txBox="1"/>
          <p:nvPr/>
        </p:nvSpPr>
        <p:spPr>
          <a:xfrm>
            <a:off x="216000" y="1008000"/>
            <a:ext cx="9648000" cy="1800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Dans le bâtiment</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Photogrammétrie (Modélisation 3D, calcul de cubature, topographie, réalisation de cartes)</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Recherche de défauts d’isolation par infra-rouge (thermographie)</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pic>
        <p:nvPicPr>
          <p:cNvPr id="104" name="" descr=""/>
          <p:cNvPicPr/>
          <p:nvPr/>
        </p:nvPicPr>
        <p:blipFill>
          <a:blip r:embed="rId1"/>
          <a:srcRect l="0" t="0" r="0" b="18781"/>
          <a:stretch/>
        </p:blipFill>
        <p:spPr>
          <a:xfrm>
            <a:off x="213120" y="2876400"/>
            <a:ext cx="9650880" cy="389124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216000" y="-72000"/>
            <a:ext cx="9360000" cy="684000"/>
          </a:xfrm>
          <a:prstGeom prst="rect">
            <a:avLst/>
          </a:prstGeom>
          <a:noFill/>
          <a:ln>
            <a:noFill/>
          </a:ln>
        </p:spPr>
        <p:txBody>
          <a:bodyPr lIns="0" rIns="0" tIns="0" bIns="0" anchor="b"/>
          <a:p>
            <a:r>
              <a:rPr b="1" lang="fr-FR" sz="3000" spc="-1" strike="noStrike">
                <a:solidFill>
                  <a:srgbClr val="ffffff"/>
                </a:solidFill>
                <a:uFill>
                  <a:solidFill>
                    <a:srgbClr val="ffffff"/>
                  </a:solidFill>
                </a:uFill>
                <a:latin typeface="Source Sans Pro Black"/>
              </a:rPr>
              <a:t>A quoi servent les drones ?</a:t>
            </a:r>
            <a:endParaRPr b="1" lang="fr-FR" sz="3000" spc="-1" strike="noStrike">
              <a:solidFill>
                <a:srgbClr val="ffffff"/>
              </a:solidFill>
              <a:uFill>
                <a:solidFill>
                  <a:srgbClr val="ffffff"/>
                </a:solidFill>
              </a:uFill>
              <a:latin typeface="Source Sans Pro Black"/>
            </a:endParaRPr>
          </a:p>
        </p:txBody>
      </p:sp>
      <p:sp>
        <p:nvSpPr>
          <p:cNvPr id="106" name="TextShape 2"/>
          <p:cNvSpPr txBox="1"/>
          <p:nvPr/>
        </p:nvSpPr>
        <p:spPr>
          <a:xfrm>
            <a:off x="216000" y="1008000"/>
            <a:ext cx="9648000" cy="1800000"/>
          </a:xfrm>
          <a:prstGeom prst="rect">
            <a:avLst/>
          </a:prstGeom>
          <a:noFill/>
          <a:ln>
            <a:noFill/>
          </a:ln>
        </p:spPr>
        <p:txBody>
          <a:bodyPr lIns="0" rIns="0" tIns="0" bIns="0"/>
          <a:p>
            <a:pPr/>
            <a:r>
              <a:rPr b="1" lang="fr-FR" sz="1600" spc="-1" strike="noStrike">
                <a:solidFill>
                  <a:srgbClr val="1c1c1c"/>
                </a:solidFill>
                <a:uFill>
                  <a:solidFill>
                    <a:srgbClr val="ffffff"/>
                  </a:solidFill>
                </a:uFill>
                <a:latin typeface="Source Sans Pro Semibold"/>
              </a:rPr>
              <a:t>Dans l’agriculture de précision</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Les drones permettent de mesurer le taux de chlorophylle, les besoins en azote et le stress hydrique. Grâce à cela on peut optimiser l’épandage des engrais, l’arrosage et le moment des récoltes.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2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a:p>
            <a:pPr/>
            <a:r>
              <a:rPr b="1" lang="fr-FR" sz="1600" spc="-1" strike="noStrike">
                <a:solidFill>
                  <a:srgbClr val="1c1c1c"/>
                </a:solidFill>
                <a:uFill>
                  <a:solidFill>
                    <a:srgbClr val="ffffff"/>
                  </a:solidFill>
                </a:uFill>
                <a:latin typeface="Source Sans Pro Semibold"/>
              </a:rPr>
              <a:t> </a:t>
            </a:r>
            <a:endParaRPr b="1" lang="fr-FR" sz="2600" spc="-1" strike="noStrike">
              <a:solidFill>
                <a:srgbClr val="1c1c1c"/>
              </a:solidFill>
              <a:uFill>
                <a:solidFill>
                  <a:srgbClr val="ffffff"/>
                </a:solidFill>
              </a:uFill>
              <a:latin typeface="Source Sans Pro Semibold"/>
            </a:endParaRPr>
          </a:p>
        </p:txBody>
      </p:sp>
      <p:pic>
        <p:nvPicPr>
          <p:cNvPr id="107" name="" descr=""/>
          <p:cNvPicPr/>
          <p:nvPr/>
        </p:nvPicPr>
        <p:blipFill>
          <a:blip r:embed="rId1"/>
          <a:stretch/>
        </p:blipFill>
        <p:spPr>
          <a:xfrm>
            <a:off x="1867680" y="2304000"/>
            <a:ext cx="6844320" cy="45248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376</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2017-05-26T14:51:34Z</dcterms:created>
  <dc:creator/>
  <dc:description/>
  <dc:language>fr-FR</dc:language>
  <cp:lastModifiedBy/>
  <dcterms:modified xsi:type="dcterms:W3CDTF">2017-05-27T11:58:31Z</dcterms:modified>
  <cp:revision>70</cp:revision>
  <dc:subject/>
  <dc:title/>
</cp:coreProperties>
</file>